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8" r:id="rId4"/>
    <p:sldId id="275" r:id="rId5"/>
    <p:sldId id="280" r:id="rId6"/>
    <p:sldId id="281" r:id="rId7"/>
    <p:sldId id="282" r:id="rId8"/>
    <p:sldId id="283" r:id="rId9"/>
    <p:sldId id="285" r:id="rId10"/>
    <p:sldId id="286" r:id="rId11"/>
    <p:sldId id="287" r:id="rId12"/>
    <p:sldId id="258" r:id="rId13"/>
    <p:sldId id="257" r:id="rId14"/>
    <p:sldId id="263" r:id="rId15"/>
    <p:sldId id="277" r:id="rId16"/>
    <p:sldId id="268" r:id="rId17"/>
    <p:sldId id="271" r:id="rId18"/>
    <p:sldId id="272" r:id="rId19"/>
    <p:sldId id="266" r:id="rId20"/>
    <p:sldId id="267" r:id="rId21"/>
    <p:sldId id="270" r:id="rId22"/>
    <p:sldId id="262" r:id="rId23"/>
    <p:sldId id="269" r:id="rId24"/>
    <p:sldId id="274" r:id="rId25"/>
    <p:sldId id="284"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3E2864-1E77-423B-A658-FE6952ABC958}"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E2864-1E77-423B-A658-FE6952ABC958}"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3E2864-1E77-423B-A658-FE6952ABC958}"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E069-E9A9-4EB7-9E8F-3E959B00AF1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E2864-1E77-423B-A658-FE6952ABC958}"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E069-E9A9-4EB7-9E8F-3E959B00AF1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E2864-1E77-423B-A658-FE6952ABC958}"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A3E2864-1E77-423B-A658-FE6952ABC958}"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E069-E9A9-4EB7-9E8F-3E959B00AF1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3E2864-1E77-423B-A658-FE6952ABC958}"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E2864-1E77-423B-A658-FE6952ABC958}"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A3E2864-1E77-423B-A658-FE6952ABC958}"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E069-E9A9-4EB7-9E8F-3E959B00A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A3E2864-1E77-423B-A658-FE6952ABC958}"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E069-E9A9-4EB7-9E8F-3E959B00AF1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E2864-1E77-423B-A658-FE6952ABC958}"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E069-E9A9-4EB7-9E8F-3E959B00AF1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A3E2864-1E77-423B-A658-FE6952ABC958}" type="datetimeFigureOut">
              <a:rPr lang="en-US" smtClean="0"/>
              <a:t>2/2/2019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635E069-E9A9-4EB7-9E8F-3E959B00AF1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Times New Roman" panose="02020603050405020304" pitchFamily="18" charset="0"/>
          <a:ea typeface="+mj-ea"/>
          <a:cs typeface="Times New Roman" panose="02020603050405020304" pitchFamily="18"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Times New Roman" panose="02020603050405020304" pitchFamily="18" charset="0"/>
          <a:ea typeface="+mn-ea"/>
          <a:cs typeface="Times New Roman" panose="02020603050405020304" pitchFamily="18" charset="0"/>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Times New Roman" panose="02020603050405020304" pitchFamily="18" charset="0"/>
          <a:ea typeface="+mn-ea"/>
          <a:cs typeface="Times New Roman" panose="02020603050405020304" pitchFamily="18" charset="0"/>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Times New Roman" panose="02020603050405020304" pitchFamily="18" charset="0"/>
          <a:ea typeface="+mn-ea"/>
          <a:cs typeface="Times New Roman" panose="02020603050405020304" pitchFamily="18" charset="0"/>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Times New Roman" panose="02020603050405020304" pitchFamily="18" charset="0"/>
          <a:ea typeface="+mn-ea"/>
          <a:cs typeface="Times New Roman" panose="02020603050405020304" pitchFamily="18" charset="0"/>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Times New Roman" panose="02020603050405020304" pitchFamily="18" charset="0"/>
          <a:ea typeface="+mn-ea"/>
          <a:cs typeface="Times New Roman" panose="02020603050405020304" pitchFamily="18"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cheekyscientist.com/networking-tip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hroniclevitae.com/news/1046-surviving-the-post-dissertation-slum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780108"/>
          </a:xfrm>
        </p:spPr>
        <p:txBody>
          <a:bodyPr>
            <a:normAutofit/>
          </a:bodyPr>
          <a:lstStyle/>
          <a:p>
            <a:r>
              <a:rPr lang="en-US" b="1" cap="all" dirty="0"/>
              <a:t>HOW TO HANDLE THE POST PH.D. </a:t>
            </a:r>
            <a:r>
              <a:rPr lang="en-US" b="1" cap="all" dirty="0" smtClean="0"/>
              <a:t>BLUES</a:t>
            </a:r>
            <a:endParaRPr lang="en-US" dirty="0"/>
          </a:p>
        </p:txBody>
      </p:sp>
      <p:sp>
        <p:nvSpPr>
          <p:cNvPr id="3" name="Subtitle 2"/>
          <p:cNvSpPr>
            <a:spLocks noGrp="1"/>
          </p:cNvSpPr>
          <p:nvPr>
            <p:ph type="subTitle" idx="1"/>
          </p:nvPr>
        </p:nvSpPr>
        <p:spPr>
          <a:xfrm>
            <a:off x="1905000" y="1905000"/>
            <a:ext cx="6015446" cy="533400"/>
          </a:xfrm>
        </p:spPr>
        <p:txBody>
          <a:bodyPr>
            <a:normAutofit/>
          </a:bodyPr>
          <a:lstStyle/>
          <a:p>
            <a:pPr algn="l"/>
            <a:r>
              <a:rPr lang="en-US" sz="2800" b="1" dirty="0" smtClean="0">
                <a:solidFill>
                  <a:srgbClr val="FF0000"/>
                </a:solidFill>
              </a:rPr>
              <a:t>Disorientation, Depression, Relocation                              </a:t>
            </a:r>
            <a:endParaRPr lang="en-US" sz="2800" b="1" dirty="0">
              <a:solidFill>
                <a:srgbClr val="FF0000"/>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000" t="10588" r="24008" b="26457"/>
          <a:stretch/>
        </p:blipFill>
        <p:spPr bwMode="auto">
          <a:xfrm>
            <a:off x="4953000" y="2743200"/>
            <a:ext cx="3926937"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ubtitle 2"/>
          <p:cNvSpPr txBox="1">
            <a:spLocks/>
          </p:cNvSpPr>
          <p:nvPr/>
        </p:nvSpPr>
        <p:spPr>
          <a:xfrm>
            <a:off x="533401" y="2352403"/>
            <a:ext cx="6647130"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pPr algn="l"/>
            <a:r>
              <a:rPr lang="ar-SA" sz="3600" b="1" dirty="0" smtClean="0">
                <a:solidFill>
                  <a:schemeClr val="tx1"/>
                </a:solidFill>
                <a:latin typeface="Times New Roman" panose="02020603050405020304" pitchFamily="18" charset="0"/>
                <a:cs typeface="Times New Roman" panose="02020603050405020304" pitchFamily="18" charset="0"/>
              </a:rPr>
              <a:t>ساعة معرفة </a:t>
            </a:r>
          </a:p>
          <a:p>
            <a:pPr algn="l"/>
            <a:r>
              <a:rPr lang="ar-SA" sz="3600" b="1" dirty="0" smtClean="0">
                <a:solidFill>
                  <a:schemeClr val="tx1"/>
                </a:solidFill>
                <a:latin typeface="Times New Roman" panose="02020603050405020304" pitchFamily="18" charset="0"/>
                <a:cs typeface="Times New Roman" panose="02020603050405020304" pitchFamily="18" charset="0"/>
              </a:rPr>
              <a:t>الثلاثاء3/2/2019  </a:t>
            </a:r>
          </a:p>
          <a:p>
            <a:pPr algn="l"/>
            <a:r>
              <a:rPr lang="ar-SA" sz="3600" b="1" dirty="0">
                <a:solidFill>
                  <a:schemeClr val="tx1"/>
                </a:solidFill>
                <a:latin typeface="Times New Roman" panose="02020603050405020304" pitchFamily="18" charset="0"/>
                <a:cs typeface="Times New Roman" panose="02020603050405020304" pitchFamily="18" charset="0"/>
              </a:rPr>
              <a:t>غ</a:t>
            </a:r>
            <a:r>
              <a:rPr lang="ar-SA" sz="3600" b="1" dirty="0" smtClean="0">
                <a:solidFill>
                  <a:schemeClr val="tx1"/>
                </a:solidFill>
                <a:latin typeface="Times New Roman" panose="02020603050405020304" pitchFamily="18" charset="0"/>
                <a:cs typeface="Times New Roman" panose="02020603050405020304" pitchFamily="18" charset="0"/>
              </a:rPr>
              <a:t>ادة الهدهود</a:t>
            </a:r>
          </a:p>
          <a:p>
            <a:pPr algn="l"/>
            <a:r>
              <a:rPr lang="ar-SA" sz="1600" b="1" dirty="0" smtClean="0">
                <a:solidFill>
                  <a:schemeClr val="tx1"/>
                </a:solidFill>
                <a:latin typeface="Times New Roman" panose="02020603050405020304" pitchFamily="18" charset="0"/>
                <a:cs typeface="Times New Roman" panose="02020603050405020304" pitchFamily="18" charset="0"/>
              </a:rPr>
              <a:t>قسم تقنية المعلومات</a:t>
            </a:r>
          </a:p>
          <a:p>
            <a:pPr algn="l"/>
            <a:r>
              <a:rPr lang="ar-SA" sz="1600" b="1" dirty="0" smtClean="0">
                <a:solidFill>
                  <a:schemeClr val="tx1"/>
                </a:solidFill>
                <a:latin typeface="Times New Roman" panose="02020603050405020304" pitchFamily="18" charset="0"/>
                <a:cs typeface="Times New Roman" panose="02020603050405020304" pitchFamily="18" charset="0"/>
              </a:rPr>
              <a:t>كلية علوم الحاسب و المعلومات</a:t>
            </a:r>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373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35589" y="3217545"/>
          <a:ext cx="6080760" cy="2115566"/>
        </p:xfrm>
        <a:graphic>
          <a:graphicData uri="http://schemas.openxmlformats.org/drawingml/2006/table">
            <a:tbl>
              <a:tblPr firstRow="1" firstCol="1" bandRow="1">
                <a:tableStyleId>{5C22544A-7EE6-4342-B048-85BDC9FD1C3A}</a:tableStyleId>
              </a:tblPr>
              <a:tblGrid>
                <a:gridCol w="6080760"/>
              </a:tblGrid>
              <a:tr h="0">
                <a:tc>
                  <a:txBody>
                    <a:bodyPr/>
                    <a:lstStyle/>
                    <a:p>
                      <a:pPr marL="0" marR="0">
                        <a:lnSpc>
                          <a:spcPct val="115000"/>
                        </a:lnSpc>
                        <a:spcBef>
                          <a:spcPts val="0"/>
                        </a:spcBef>
                        <a:spcAft>
                          <a:spcPts val="0"/>
                        </a:spcAft>
                      </a:pPr>
                      <a:r>
                        <a:rPr lang="en-US" sz="1350" dirty="0">
                          <a:effectLst/>
                        </a:rPr>
                        <a:t>I explored options to teach, but would have to move far away from Florida, my home. I talked with former Professors and administrators. I am now a full-time Writer, but this isn't exactly what I thought I would be doing.</a:t>
                      </a:r>
                      <a:br>
                        <a:rPr lang="en-US" sz="1350" dirty="0">
                          <a:effectLst/>
                        </a:rPr>
                      </a:br>
                      <a:r>
                        <a:rPr lang="en-US" sz="1350" dirty="0">
                          <a:effectLst/>
                        </a:rPr>
                        <a:t/>
                      </a:r>
                      <a:br>
                        <a:rPr lang="en-US" sz="1350" dirty="0">
                          <a:effectLst/>
                        </a:rPr>
                      </a:br>
                      <a:r>
                        <a:rPr lang="en-US" sz="1350" dirty="0">
                          <a:effectLst/>
                        </a:rPr>
                        <a:t>So, all I am saying is this, if you don't find a position in school you wish to teach at, please be flexible. Teaching jobs are tough to find. Yet, everything is so competitive. Find your love and pursue it with all the passion in your heart. Destiny has a way of guiding our lives to the eventual, best ends for everyone, even though at the time, we may not be able to grasp the big picture completely.</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en-US" b="1" dirty="0" smtClean="0">
                <a:solidFill>
                  <a:srgbClr val="C00000"/>
                </a:solidFill>
              </a:rPr>
              <a:t>Find Your Love And Pursue It With All The Passion In Your Heart</a:t>
            </a:r>
            <a:endParaRPr lang="en-US" b="1" dirty="0">
              <a:solidFill>
                <a:srgbClr val="C00000"/>
              </a:solidFill>
            </a:endParaRPr>
          </a:p>
        </p:txBody>
      </p:sp>
    </p:spTree>
    <p:extLst>
      <p:ext uri="{BB962C8B-B14F-4D97-AF65-F5344CB8AC3E}">
        <p14:creationId xmlns:p14="http://schemas.microsoft.com/office/powerpoint/2010/main" val="290718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35589" y="3809048"/>
          <a:ext cx="6080760" cy="1169162"/>
        </p:xfrm>
        <a:graphic>
          <a:graphicData uri="http://schemas.openxmlformats.org/drawingml/2006/table">
            <a:tbl>
              <a:tblPr firstRow="1" firstCol="1" bandRow="1">
                <a:tableStyleId>{5C22544A-7EE6-4342-B048-85BDC9FD1C3A}</a:tableStyleId>
              </a:tblPr>
              <a:tblGrid>
                <a:gridCol w="6080760"/>
              </a:tblGrid>
              <a:tr h="0">
                <a:tc>
                  <a:txBody>
                    <a:bodyPr/>
                    <a:lstStyle/>
                    <a:p>
                      <a:pPr marL="0" marR="0">
                        <a:lnSpc>
                          <a:spcPct val="115000"/>
                        </a:lnSpc>
                        <a:spcBef>
                          <a:spcPts val="0"/>
                        </a:spcBef>
                        <a:spcAft>
                          <a:spcPts val="0"/>
                        </a:spcAft>
                      </a:pPr>
                      <a:r>
                        <a:rPr lang="en-US" sz="1350" dirty="0">
                          <a:effectLst/>
                        </a:rPr>
                        <a:t>Thanks so much for this article. Very timely, even though I completed my dissertation over  ten years ago. My second book is just going to press and that feeling of disorientation is very real, familiar and difficulty to deal with. Perhaps it just helps to know that I'm not the only one going through this. It really is an occasion to recall and repurpose your life. </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a:lstStyle/>
          <a:p>
            <a:r>
              <a:rPr lang="en-US" b="1" dirty="0" smtClean="0">
                <a:solidFill>
                  <a:srgbClr val="C00000"/>
                </a:solidFill>
              </a:rPr>
              <a:t>Repurpose Your Life</a:t>
            </a:r>
            <a:endParaRPr lang="en-US" b="1" dirty="0">
              <a:solidFill>
                <a:srgbClr val="C00000"/>
              </a:solidFill>
            </a:endParaRPr>
          </a:p>
        </p:txBody>
      </p:sp>
    </p:spTree>
    <p:extLst>
      <p:ext uri="{BB962C8B-B14F-4D97-AF65-F5344CB8AC3E}">
        <p14:creationId xmlns:p14="http://schemas.microsoft.com/office/powerpoint/2010/main" val="293932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r>
              <a:rPr lang="en-US" dirty="0" smtClean="0"/>
              <a:t>will </a:t>
            </a:r>
            <a:r>
              <a:rPr lang="en-US" dirty="0"/>
              <a:t>hit you when you are working at midnight on some research topic nobody in your continent understands (or give a damn about) except for you.</a:t>
            </a:r>
          </a:p>
          <a:p>
            <a:pPr fontAlgn="base"/>
            <a:r>
              <a:rPr lang="en-US" dirty="0"/>
              <a:t>You are in a scientific micro-niche. So micro, you got nobody to talk with. And you feel alone.</a:t>
            </a:r>
          </a:p>
          <a:p>
            <a:pPr fontAlgn="base"/>
            <a:r>
              <a:rPr lang="en-US" dirty="0"/>
              <a:t>After all, you are born alone. You do a PhD alone. You die alone.</a:t>
            </a:r>
          </a:p>
          <a:p>
            <a:pPr fontAlgn="base"/>
            <a:r>
              <a:rPr lang="en-US" dirty="0"/>
              <a:t>It’s true that a PhD means doing independent research. YOU need to figure things out</a:t>
            </a:r>
            <a:r>
              <a:rPr lang="en-US" dirty="0" smtClean="0"/>
              <a:t>.</a:t>
            </a:r>
          </a:p>
          <a:p>
            <a:endParaRPr lang="en-US" dirty="0"/>
          </a:p>
        </p:txBody>
      </p:sp>
      <p:sp>
        <p:nvSpPr>
          <p:cNvPr id="2" name="Title 1"/>
          <p:cNvSpPr>
            <a:spLocks noGrp="1"/>
          </p:cNvSpPr>
          <p:nvPr>
            <p:ph type="title"/>
          </p:nvPr>
        </p:nvSpPr>
        <p:spPr/>
        <p:txBody>
          <a:bodyPr/>
          <a:lstStyle/>
          <a:p>
            <a:r>
              <a:rPr lang="en-US" dirty="0">
                <a:solidFill>
                  <a:srgbClr val="C00000"/>
                </a:solidFill>
              </a:rPr>
              <a:t>PhD loneliness </a:t>
            </a:r>
          </a:p>
        </p:txBody>
      </p:sp>
    </p:spTree>
    <p:extLst>
      <p:ext uri="{BB962C8B-B14F-4D97-AF65-F5344CB8AC3E}">
        <p14:creationId xmlns:p14="http://schemas.microsoft.com/office/powerpoint/2010/main" val="320179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Become </a:t>
            </a:r>
            <a:r>
              <a:rPr lang="en-US" dirty="0"/>
              <a:t>involved in your </a:t>
            </a:r>
            <a:r>
              <a:rPr lang="en-US" dirty="0" smtClean="0"/>
              <a:t>institute club </a:t>
            </a:r>
            <a:r>
              <a:rPr lang="en-US" dirty="0"/>
              <a:t>or honor society if one exists. </a:t>
            </a:r>
            <a:endParaRPr lang="en-US" dirty="0" smtClean="0"/>
          </a:p>
          <a:p>
            <a:endParaRPr lang="en-US" dirty="0" smtClean="0"/>
          </a:p>
          <a:p>
            <a:r>
              <a:rPr lang="en-US" dirty="0" smtClean="0"/>
              <a:t>Participate in National </a:t>
            </a:r>
            <a:r>
              <a:rPr lang="en-US" dirty="0"/>
              <a:t>and regional </a:t>
            </a:r>
            <a:r>
              <a:rPr lang="en-US" dirty="0" smtClean="0"/>
              <a:t>conferences</a:t>
            </a:r>
          </a:p>
          <a:p>
            <a:endParaRPr lang="en-US" dirty="0" smtClean="0"/>
          </a:p>
          <a:p>
            <a:r>
              <a:rPr lang="en-US" dirty="0" smtClean="0"/>
              <a:t>Allow others to get in contact with you</a:t>
            </a:r>
          </a:p>
          <a:p>
            <a:endParaRPr lang="en-US" dirty="0" smtClean="0"/>
          </a:p>
          <a:p>
            <a:r>
              <a:rPr lang="en-US" dirty="0" smtClean="0"/>
              <a:t>Attend events and seminars</a:t>
            </a:r>
          </a:p>
          <a:p>
            <a:endParaRPr lang="en-US" dirty="0"/>
          </a:p>
        </p:txBody>
      </p:sp>
      <p:sp>
        <p:nvSpPr>
          <p:cNvPr id="4" name="AutoShape 2" descr="Image titled Get a PhD Step 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itle 2"/>
          <p:cNvSpPr>
            <a:spLocks noGrp="1"/>
          </p:cNvSpPr>
          <p:nvPr>
            <p:ph type="title"/>
          </p:nvPr>
        </p:nvSpPr>
        <p:spPr>
          <a:xfrm>
            <a:off x="457200" y="338328"/>
            <a:ext cx="8229600" cy="1252728"/>
          </a:xfrm>
        </p:spPr>
        <p:txBody>
          <a:bodyPr>
            <a:normAutofit/>
          </a:bodyPr>
          <a:lstStyle/>
          <a:p>
            <a:r>
              <a:rPr lang="en-US" b="1" dirty="0" smtClean="0">
                <a:solidFill>
                  <a:srgbClr val="C00000"/>
                </a:solidFill>
              </a:rPr>
              <a:t>Pre-</a:t>
            </a:r>
            <a:r>
              <a:rPr lang="en-US" b="1" dirty="0" err="1" smtClean="0">
                <a:solidFill>
                  <a:srgbClr val="C00000"/>
                </a:solidFill>
              </a:rPr>
              <a:t>Phd</a:t>
            </a:r>
            <a:r>
              <a:rPr lang="en-US" b="1" dirty="0" smtClean="0">
                <a:solidFill>
                  <a:srgbClr val="C00000"/>
                </a:solidFill>
              </a:rPr>
              <a:t> Award: Be Ready</a:t>
            </a:r>
            <a:endParaRPr lang="en-US" dirty="0">
              <a:solidFill>
                <a:srgbClr val="C00000"/>
              </a:solidFill>
            </a:endParaRPr>
          </a:p>
        </p:txBody>
      </p:sp>
    </p:spTree>
    <p:extLst>
      <p:ext uri="{BB962C8B-B14F-4D97-AF65-F5344CB8AC3E}">
        <p14:creationId xmlns:p14="http://schemas.microsoft.com/office/powerpoint/2010/main" val="3470177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458200" cy="4191000"/>
          </a:xfrm>
        </p:spPr>
        <p:txBody>
          <a:bodyPr>
            <a:normAutofit fontScale="92500" lnSpcReduction="10000"/>
          </a:bodyPr>
          <a:lstStyle/>
          <a:p>
            <a:pPr fontAlgn="base"/>
            <a:r>
              <a:rPr lang="en-US" dirty="0" smtClean="0"/>
              <a:t>If </a:t>
            </a:r>
            <a:r>
              <a:rPr lang="en-US" dirty="0"/>
              <a:t>you cannot bitch openly about doing a </a:t>
            </a:r>
            <a:r>
              <a:rPr lang="en-US" dirty="0" smtClean="0"/>
              <a:t>research to continue your PhD work.</a:t>
            </a:r>
          </a:p>
          <a:p>
            <a:pPr fontAlgn="base"/>
            <a:endParaRPr lang="en-US" dirty="0"/>
          </a:p>
          <a:p>
            <a:pPr fontAlgn="base"/>
            <a:r>
              <a:rPr lang="en-US" dirty="0" smtClean="0"/>
              <a:t>This </a:t>
            </a:r>
            <a:r>
              <a:rPr lang="en-US" dirty="0"/>
              <a:t>might not be the case for you</a:t>
            </a:r>
            <a:r>
              <a:rPr lang="en-US" dirty="0" smtClean="0"/>
              <a:t>.</a:t>
            </a:r>
          </a:p>
          <a:p>
            <a:pPr fontAlgn="base"/>
            <a:endParaRPr lang="en-US" dirty="0"/>
          </a:p>
          <a:p>
            <a:pPr fontAlgn="base"/>
            <a:r>
              <a:rPr lang="en-US" dirty="0"/>
              <a:t>You might be the only </a:t>
            </a:r>
            <a:r>
              <a:rPr lang="en-US" dirty="0" smtClean="0"/>
              <a:t>micro niche-PhD </a:t>
            </a:r>
            <a:r>
              <a:rPr lang="en-US" dirty="0"/>
              <a:t>in your department. </a:t>
            </a:r>
            <a:endParaRPr lang="en-US" dirty="0" smtClean="0"/>
          </a:p>
          <a:p>
            <a:pPr fontAlgn="base"/>
            <a:endParaRPr lang="en-US" dirty="0"/>
          </a:p>
          <a:p>
            <a:pPr fontAlgn="base"/>
            <a:r>
              <a:rPr lang="en-US" dirty="0" smtClean="0"/>
              <a:t>Or </a:t>
            </a:r>
            <a:r>
              <a:rPr lang="en-US" dirty="0"/>
              <a:t>your fellow PhDs might be too </a:t>
            </a:r>
            <a:r>
              <a:rPr lang="en-US" dirty="0" err="1"/>
              <a:t>self-centred</a:t>
            </a:r>
            <a:r>
              <a:rPr lang="en-US" dirty="0" smtClean="0"/>
              <a:t>.</a:t>
            </a:r>
          </a:p>
          <a:p>
            <a:pPr fontAlgn="base"/>
            <a:endParaRPr lang="en-US" dirty="0" smtClean="0"/>
          </a:p>
          <a:p>
            <a:pPr fontAlgn="base"/>
            <a:r>
              <a:rPr lang="en-US" dirty="0" smtClean="0"/>
              <a:t>It’s </a:t>
            </a:r>
            <a:r>
              <a:rPr lang="en-US" dirty="0"/>
              <a:t>common to feel like you have nobody to complain to. </a:t>
            </a:r>
            <a:endParaRPr lang="en-US" dirty="0" smtClean="0"/>
          </a:p>
          <a:p>
            <a:pPr marL="0" indent="0" fontAlgn="base">
              <a:buNone/>
            </a:pPr>
            <a:r>
              <a:rPr lang="en-US" b="1" dirty="0" smtClean="0">
                <a:solidFill>
                  <a:srgbClr val="C00000"/>
                </a:solidFill>
              </a:rPr>
              <a:t>Bear </a:t>
            </a:r>
            <a:r>
              <a:rPr lang="en-US" b="1" dirty="0">
                <a:solidFill>
                  <a:srgbClr val="C00000"/>
                </a:solidFill>
              </a:rPr>
              <a:t>with me, you can change this, I will show you how.</a:t>
            </a:r>
          </a:p>
          <a:p>
            <a:endParaRPr lang="en-US" dirty="0"/>
          </a:p>
        </p:txBody>
      </p:sp>
      <p:sp>
        <p:nvSpPr>
          <p:cNvPr id="3" name="Title 2"/>
          <p:cNvSpPr>
            <a:spLocks noGrp="1"/>
          </p:cNvSpPr>
          <p:nvPr>
            <p:ph type="title"/>
          </p:nvPr>
        </p:nvSpPr>
        <p:spPr/>
        <p:txBody>
          <a:bodyPr>
            <a:normAutofit fontScale="90000"/>
          </a:bodyPr>
          <a:lstStyle/>
          <a:p>
            <a:r>
              <a:rPr lang="en-US" b="1" dirty="0">
                <a:solidFill>
                  <a:srgbClr val="C00000"/>
                </a:solidFill>
              </a:rPr>
              <a:t>You are alone </a:t>
            </a:r>
            <a:r>
              <a:rPr lang="en-US" b="1" dirty="0" smtClean="0">
                <a:solidFill>
                  <a:srgbClr val="C00000"/>
                </a:solidFill>
              </a:rPr>
              <a:t>emotionally, Research Oriented, Depressed</a:t>
            </a:r>
            <a:endParaRPr lang="en-US" dirty="0">
              <a:solidFill>
                <a:srgbClr val="C00000"/>
              </a:solidFill>
            </a:endParaRPr>
          </a:p>
        </p:txBody>
      </p:sp>
    </p:spTree>
    <p:extLst>
      <p:ext uri="{BB962C8B-B14F-4D97-AF65-F5344CB8AC3E}">
        <p14:creationId xmlns:p14="http://schemas.microsoft.com/office/powerpoint/2010/main" val="1822507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839200" cy="3450696"/>
          </a:xfrm>
        </p:spPr>
        <p:txBody>
          <a:bodyPr>
            <a:noAutofit/>
          </a:bodyPr>
          <a:lstStyle/>
          <a:p>
            <a:pPr fontAlgn="base"/>
            <a:r>
              <a:rPr lang="en-US" dirty="0"/>
              <a:t>It’s true that a PhD means doing independent </a:t>
            </a:r>
            <a:r>
              <a:rPr lang="en-US" dirty="0" smtClean="0"/>
              <a:t>research</a:t>
            </a:r>
          </a:p>
          <a:p>
            <a:pPr fontAlgn="base"/>
            <a:endParaRPr lang="en-US" dirty="0" smtClean="0"/>
          </a:p>
          <a:p>
            <a:pPr fontAlgn="base"/>
            <a:r>
              <a:rPr lang="en-US" dirty="0" smtClean="0"/>
              <a:t>Working </a:t>
            </a:r>
            <a:r>
              <a:rPr lang="en-US" dirty="0"/>
              <a:t>at midnight on some research topic nobody in your continent understands </a:t>
            </a:r>
            <a:r>
              <a:rPr lang="en-US" dirty="0" smtClean="0"/>
              <a:t>except </a:t>
            </a:r>
            <a:r>
              <a:rPr lang="en-US" dirty="0"/>
              <a:t>for you</a:t>
            </a:r>
            <a:r>
              <a:rPr lang="en-US" dirty="0" smtClean="0"/>
              <a:t>.</a:t>
            </a:r>
          </a:p>
          <a:p>
            <a:pPr fontAlgn="base"/>
            <a:endParaRPr lang="en-US" dirty="0"/>
          </a:p>
          <a:p>
            <a:pPr fontAlgn="base"/>
            <a:r>
              <a:rPr lang="en-US" dirty="0"/>
              <a:t>You are in a scientific </a:t>
            </a:r>
            <a:r>
              <a:rPr lang="en-US" dirty="0" smtClean="0"/>
              <a:t>micro-niche</a:t>
            </a:r>
          </a:p>
          <a:p>
            <a:endParaRPr lang="en-US" dirty="0"/>
          </a:p>
          <a:p>
            <a:r>
              <a:rPr lang="en-US" dirty="0" smtClean="0"/>
              <a:t>Do not panic, feel free to relax a bit </a:t>
            </a:r>
          </a:p>
          <a:p>
            <a:pPr marL="0" indent="0">
              <a:buNone/>
            </a:pPr>
            <a:r>
              <a:rPr lang="en-US" b="1" dirty="0" smtClean="0">
                <a:solidFill>
                  <a:srgbClr val="00B050"/>
                </a:solidFill>
              </a:rPr>
              <a:t>A myth: ‘ If you are task oriented; the </a:t>
            </a:r>
            <a:r>
              <a:rPr lang="en-US" b="1" dirty="0">
                <a:solidFill>
                  <a:srgbClr val="00B050"/>
                </a:solidFill>
              </a:rPr>
              <a:t>adjustment takes time</a:t>
            </a:r>
            <a:r>
              <a:rPr lang="en-US" b="1" dirty="0" smtClean="0">
                <a:solidFill>
                  <a:srgbClr val="00B050"/>
                </a:solidFill>
              </a:rPr>
              <a:t>.’</a:t>
            </a:r>
          </a:p>
          <a:p>
            <a:endParaRPr lang="en-US" dirty="0"/>
          </a:p>
        </p:txBody>
      </p:sp>
      <p:sp>
        <p:nvSpPr>
          <p:cNvPr id="3" name="Title 2"/>
          <p:cNvSpPr>
            <a:spLocks noGrp="1"/>
          </p:cNvSpPr>
          <p:nvPr>
            <p:ph type="title"/>
          </p:nvPr>
        </p:nvSpPr>
        <p:spPr/>
        <p:txBody>
          <a:bodyPr/>
          <a:lstStyle/>
          <a:p>
            <a:r>
              <a:rPr lang="en-US" b="1" dirty="0" smtClean="0">
                <a:solidFill>
                  <a:srgbClr val="C00000"/>
                </a:solidFill>
              </a:rPr>
              <a:t>Post-PhD Life I</a:t>
            </a:r>
            <a:endParaRPr lang="en-US" b="1" dirty="0">
              <a:solidFill>
                <a:srgbClr val="C00000"/>
              </a:solidFill>
            </a:endParaRPr>
          </a:p>
        </p:txBody>
      </p:sp>
    </p:spTree>
    <p:extLst>
      <p:ext uri="{BB962C8B-B14F-4D97-AF65-F5344CB8AC3E}">
        <p14:creationId xmlns:p14="http://schemas.microsoft.com/office/powerpoint/2010/main" val="3952240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133600"/>
            <a:ext cx="8686799" cy="4267200"/>
          </a:xfrm>
        </p:spPr>
        <p:txBody>
          <a:bodyPr>
            <a:normAutofit fontScale="92500"/>
          </a:bodyPr>
          <a:lstStyle/>
          <a:p>
            <a:pPr fontAlgn="base"/>
            <a:r>
              <a:rPr lang="en-US" dirty="0" smtClean="0"/>
              <a:t>You </a:t>
            </a:r>
            <a:r>
              <a:rPr lang="en-US" dirty="0"/>
              <a:t>shouldn’t keep those negative feelings about your </a:t>
            </a:r>
            <a:r>
              <a:rPr lang="en-US" dirty="0" smtClean="0"/>
              <a:t>loneliness inside</a:t>
            </a:r>
            <a:r>
              <a:rPr lang="en-US" dirty="0"/>
              <a:t>. </a:t>
            </a:r>
            <a:endParaRPr lang="en-US" dirty="0" smtClean="0"/>
          </a:p>
          <a:p>
            <a:pPr fontAlgn="base"/>
            <a:endParaRPr lang="en-US" dirty="0" smtClean="0"/>
          </a:p>
          <a:p>
            <a:pPr fontAlgn="base"/>
            <a:r>
              <a:rPr lang="en-US" dirty="0" smtClean="0"/>
              <a:t>Let </a:t>
            </a:r>
            <a:r>
              <a:rPr lang="en-US" dirty="0"/>
              <a:t>them out. Share them with somebody in your same shoes. </a:t>
            </a:r>
            <a:endParaRPr lang="en-US" dirty="0" smtClean="0"/>
          </a:p>
          <a:p>
            <a:pPr fontAlgn="base"/>
            <a:endParaRPr lang="en-US" dirty="0" smtClean="0"/>
          </a:p>
          <a:p>
            <a:pPr fontAlgn="base"/>
            <a:r>
              <a:rPr lang="en-US" dirty="0" smtClean="0"/>
              <a:t>Show </a:t>
            </a:r>
            <a:r>
              <a:rPr lang="en-US" dirty="0"/>
              <a:t>your positive side to people. </a:t>
            </a:r>
            <a:endParaRPr lang="en-US" dirty="0" smtClean="0"/>
          </a:p>
          <a:p>
            <a:pPr fontAlgn="base"/>
            <a:endParaRPr lang="en-US" dirty="0" smtClean="0"/>
          </a:p>
          <a:p>
            <a:pPr fontAlgn="base"/>
            <a:r>
              <a:rPr lang="en-US" dirty="0" smtClean="0"/>
              <a:t>People </a:t>
            </a:r>
            <a:r>
              <a:rPr lang="en-US" dirty="0"/>
              <a:t>will want to spend time with you and you will feel less alone</a:t>
            </a:r>
            <a:r>
              <a:rPr lang="en-US" dirty="0" smtClean="0"/>
              <a:t>.</a:t>
            </a:r>
          </a:p>
          <a:p>
            <a:pPr fontAlgn="base"/>
            <a:endParaRPr lang="en-US" dirty="0" smtClean="0"/>
          </a:p>
          <a:p>
            <a:pPr fontAlgn="base"/>
            <a:r>
              <a:rPr lang="en-US" dirty="0" smtClean="0"/>
              <a:t>Be </a:t>
            </a:r>
            <a:r>
              <a:rPr lang="en-US" dirty="0"/>
              <a:t>excited about other people’s research. Challenge them. Ask them </a:t>
            </a:r>
            <a:r>
              <a:rPr lang="en-US" dirty="0" smtClean="0"/>
              <a:t>questions. </a:t>
            </a:r>
            <a:r>
              <a:rPr lang="en-US" dirty="0"/>
              <a:t>Check now and then how their research is progressing</a:t>
            </a:r>
            <a:r>
              <a:rPr lang="en-US" dirty="0" smtClean="0"/>
              <a:t>.</a:t>
            </a:r>
            <a:endParaRPr lang="en-US" dirty="0"/>
          </a:p>
        </p:txBody>
      </p:sp>
      <p:sp>
        <p:nvSpPr>
          <p:cNvPr id="4" name="Title 2"/>
          <p:cNvSpPr>
            <a:spLocks noGrp="1"/>
          </p:cNvSpPr>
          <p:nvPr>
            <p:ph type="title"/>
          </p:nvPr>
        </p:nvSpPr>
        <p:spPr>
          <a:xfrm>
            <a:off x="457200" y="338328"/>
            <a:ext cx="8229600" cy="1252728"/>
          </a:xfrm>
        </p:spPr>
        <p:txBody>
          <a:bodyPr/>
          <a:lstStyle/>
          <a:p>
            <a:r>
              <a:rPr lang="en-US" b="1" dirty="0" smtClean="0">
                <a:solidFill>
                  <a:srgbClr val="C00000"/>
                </a:solidFill>
              </a:rPr>
              <a:t>Post-PhD Life II</a:t>
            </a:r>
            <a:endParaRPr lang="en-US" b="1" dirty="0">
              <a:solidFill>
                <a:srgbClr val="C00000"/>
              </a:solidFill>
            </a:endParaRPr>
          </a:p>
        </p:txBody>
      </p:sp>
    </p:spTree>
    <p:extLst>
      <p:ext uri="{BB962C8B-B14F-4D97-AF65-F5344CB8AC3E}">
        <p14:creationId xmlns:p14="http://schemas.microsoft.com/office/powerpoint/2010/main" val="787465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64304"/>
            <a:ext cx="7408333" cy="3450696"/>
          </a:xfrm>
        </p:spPr>
        <p:txBody>
          <a:bodyPr/>
          <a:lstStyle/>
          <a:p>
            <a:pPr fontAlgn="base"/>
            <a:r>
              <a:rPr lang="en-US" dirty="0" smtClean="0"/>
              <a:t>If </a:t>
            </a:r>
            <a:r>
              <a:rPr lang="en-US" dirty="0"/>
              <a:t>you want deep conversations … start one. </a:t>
            </a:r>
            <a:endParaRPr lang="en-US" dirty="0" smtClean="0"/>
          </a:p>
          <a:p>
            <a:pPr fontAlgn="base"/>
            <a:r>
              <a:rPr lang="en-US" dirty="0" smtClean="0"/>
              <a:t>If </a:t>
            </a:r>
            <a:r>
              <a:rPr lang="en-US" dirty="0"/>
              <a:t>you want to be listened … listen to others first. </a:t>
            </a:r>
            <a:endParaRPr lang="en-US" dirty="0" smtClean="0"/>
          </a:p>
          <a:p>
            <a:pPr fontAlgn="base"/>
            <a:r>
              <a:rPr lang="en-US" dirty="0" smtClean="0"/>
              <a:t>If </a:t>
            </a:r>
            <a:r>
              <a:rPr lang="en-US" dirty="0"/>
              <a:t>you want to be helped … help other colleagues that might feel alone. </a:t>
            </a:r>
            <a:endParaRPr lang="en-US" dirty="0" smtClean="0"/>
          </a:p>
          <a:p>
            <a:pPr fontAlgn="base"/>
            <a:r>
              <a:rPr lang="en-US" dirty="0" smtClean="0"/>
              <a:t>If </a:t>
            </a:r>
            <a:r>
              <a:rPr lang="en-US" dirty="0"/>
              <a:t>you </a:t>
            </a:r>
            <a:r>
              <a:rPr lang="en-US" dirty="0" smtClean="0"/>
              <a:t>want </a:t>
            </a:r>
            <a:r>
              <a:rPr lang="en-US" dirty="0"/>
              <a:t>feedback … give constructive feedback</a:t>
            </a:r>
            <a:r>
              <a:rPr lang="en-US" dirty="0" smtClean="0"/>
              <a:t>.</a:t>
            </a:r>
          </a:p>
          <a:p>
            <a:pPr fontAlgn="base"/>
            <a:endParaRPr lang="en-US" dirty="0"/>
          </a:p>
          <a:p>
            <a:pPr fontAlgn="base"/>
            <a:endParaRPr lang="en-US" dirty="0"/>
          </a:p>
        </p:txBody>
      </p:sp>
      <p:sp>
        <p:nvSpPr>
          <p:cNvPr id="3" name="Title 2"/>
          <p:cNvSpPr>
            <a:spLocks noGrp="1"/>
          </p:cNvSpPr>
          <p:nvPr>
            <p:ph type="title"/>
          </p:nvPr>
        </p:nvSpPr>
        <p:spPr/>
        <p:txBody>
          <a:bodyPr>
            <a:normAutofit fontScale="90000"/>
          </a:bodyPr>
          <a:lstStyle/>
          <a:p>
            <a:r>
              <a:rPr lang="en-US" b="1" dirty="0">
                <a:solidFill>
                  <a:srgbClr val="C00000"/>
                </a:solidFill>
              </a:rPr>
              <a:t>Be the change you want to see</a:t>
            </a:r>
            <a:r>
              <a:rPr lang="en-US" dirty="0">
                <a:solidFill>
                  <a:srgbClr val="C00000"/>
                </a:solidFill>
              </a:rPr>
              <a:t/>
            </a:r>
            <a:br>
              <a:rPr lang="en-US" dirty="0">
                <a:solidFill>
                  <a:srgbClr val="C00000"/>
                </a:solidFill>
              </a:rPr>
            </a:br>
            <a:endParaRPr lang="en-US" dirty="0">
              <a:solidFill>
                <a:srgbClr val="C00000"/>
              </a:solidFill>
            </a:endParaRPr>
          </a:p>
        </p:txBody>
      </p:sp>
      <p:pic>
        <p:nvPicPr>
          <p:cNvPr id="4" name="Picture 3" descr="C:\Users\ksu\Desktop\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582886"/>
            <a:ext cx="4267200" cy="2286000"/>
          </a:xfrm>
          <a:prstGeom prst="rect">
            <a:avLst/>
          </a:prstGeom>
          <a:noFill/>
          <a:ln>
            <a:noFill/>
          </a:ln>
        </p:spPr>
      </p:pic>
    </p:spTree>
    <p:extLst>
      <p:ext uri="{BB962C8B-B14F-4D97-AF65-F5344CB8AC3E}">
        <p14:creationId xmlns:p14="http://schemas.microsoft.com/office/powerpoint/2010/main" val="123496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2675466"/>
            <a:ext cx="8839200" cy="4030133"/>
          </a:xfrm>
        </p:spPr>
        <p:txBody>
          <a:bodyPr/>
          <a:lstStyle/>
          <a:p>
            <a:pPr fontAlgn="base"/>
            <a:r>
              <a:rPr lang="en-US" dirty="0" smtClean="0"/>
              <a:t>Once </a:t>
            </a:r>
            <a:r>
              <a:rPr lang="en-US" dirty="0"/>
              <a:t>you’re in the system, the system keeps you there by refusing to prepare you for anything else, including an industry job</a:t>
            </a:r>
            <a:r>
              <a:rPr lang="en-US" dirty="0" smtClean="0"/>
              <a:t>.</a:t>
            </a:r>
          </a:p>
          <a:p>
            <a:pPr fontAlgn="base"/>
            <a:endParaRPr lang="en-US" dirty="0"/>
          </a:p>
          <a:p>
            <a:pPr fontAlgn="base"/>
            <a:r>
              <a:rPr lang="en-US" dirty="0" smtClean="0"/>
              <a:t>We have a belief that nothing </a:t>
            </a:r>
            <a:r>
              <a:rPr lang="en-US" dirty="0"/>
              <a:t>else but staying in academia is respected</a:t>
            </a:r>
            <a:r>
              <a:rPr lang="en-US" dirty="0" smtClean="0"/>
              <a:t>.</a:t>
            </a:r>
          </a:p>
          <a:p>
            <a:pPr fontAlgn="base"/>
            <a:endParaRPr lang="en-US" dirty="0"/>
          </a:p>
          <a:p>
            <a:pPr fontAlgn="base"/>
            <a:r>
              <a:rPr lang="en-US" dirty="0" smtClean="0"/>
              <a:t>Hence you </a:t>
            </a:r>
            <a:r>
              <a:rPr lang="en-US" dirty="0"/>
              <a:t>can’t do anything </a:t>
            </a:r>
            <a:r>
              <a:rPr lang="en-US" dirty="0" smtClean="0"/>
              <a:t> except staying in academia.</a:t>
            </a:r>
            <a:endParaRPr lang="en-US" dirty="0"/>
          </a:p>
          <a:p>
            <a:endParaRPr lang="en-US" dirty="0"/>
          </a:p>
        </p:txBody>
      </p:sp>
      <p:sp>
        <p:nvSpPr>
          <p:cNvPr id="3" name="Title 2"/>
          <p:cNvSpPr>
            <a:spLocks noGrp="1"/>
          </p:cNvSpPr>
          <p:nvPr>
            <p:ph type="title"/>
          </p:nvPr>
        </p:nvSpPr>
        <p:spPr/>
        <p:txBody>
          <a:bodyPr>
            <a:normAutofit/>
          </a:bodyPr>
          <a:lstStyle/>
          <a:p>
            <a:r>
              <a:rPr lang="en-US" b="1" dirty="0" smtClean="0">
                <a:solidFill>
                  <a:srgbClr val="C00000"/>
                </a:solidFill>
              </a:rPr>
              <a:t>PhD Holder and Academia</a:t>
            </a:r>
            <a:endParaRPr lang="en-US" dirty="0">
              <a:solidFill>
                <a:srgbClr val="C00000"/>
              </a:solidFill>
            </a:endParaRPr>
          </a:p>
        </p:txBody>
      </p:sp>
    </p:spTree>
    <p:extLst>
      <p:ext uri="{BB962C8B-B14F-4D97-AF65-F5344CB8AC3E}">
        <p14:creationId xmlns:p14="http://schemas.microsoft.com/office/powerpoint/2010/main" val="80692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Feel </a:t>
            </a:r>
            <a:r>
              <a:rPr lang="en-US" i="1" dirty="0" smtClean="0">
                <a:solidFill>
                  <a:srgbClr val="C00000"/>
                </a:solidFill>
              </a:rPr>
              <a:t>connected and surrounded </a:t>
            </a:r>
            <a:r>
              <a:rPr lang="en-US" dirty="0" smtClean="0"/>
              <a:t>by great people</a:t>
            </a:r>
          </a:p>
          <a:p>
            <a:endParaRPr lang="en-US" dirty="0" smtClean="0"/>
          </a:p>
          <a:p>
            <a:r>
              <a:rPr lang="en-US" i="1" dirty="0" smtClean="0">
                <a:solidFill>
                  <a:srgbClr val="C00000"/>
                </a:solidFill>
              </a:rPr>
              <a:t>How;</a:t>
            </a:r>
            <a:r>
              <a:rPr lang="en-US" i="1" dirty="0" smtClean="0"/>
              <a:t> Is </a:t>
            </a:r>
            <a:r>
              <a:rPr lang="en-US" i="1" dirty="0"/>
              <a:t>the solution to PhD loneliness to do a </a:t>
            </a:r>
            <a:r>
              <a:rPr lang="en-US" i="1" dirty="0" smtClean="0"/>
              <a:t>PhD</a:t>
            </a:r>
          </a:p>
          <a:p>
            <a:pPr marL="0" indent="0">
              <a:buNone/>
            </a:pPr>
            <a:r>
              <a:rPr lang="en-US" i="1" dirty="0" smtClean="0"/>
              <a:t> </a:t>
            </a:r>
            <a:r>
              <a:rPr lang="en-US" i="1" dirty="0"/>
              <a:t>in a research group with lots of other scientists</a:t>
            </a:r>
            <a:r>
              <a:rPr lang="en-US" i="1" dirty="0" smtClean="0"/>
              <a:t>?</a:t>
            </a:r>
          </a:p>
          <a:p>
            <a:endParaRPr lang="en-US" dirty="0"/>
          </a:p>
          <a:p>
            <a:endParaRPr lang="en-US" dirty="0"/>
          </a:p>
        </p:txBody>
      </p:sp>
      <p:sp>
        <p:nvSpPr>
          <p:cNvPr id="3" name="Title 2"/>
          <p:cNvSpPr>
            <a:spLocks noGrp="1"/>
          </p:cNvSpPr>
          <p:nvPr>
            <p:ph type="title"/>
          </p:nvPr>
        </p:nvSpPr>
        <p:spPr/>
        <p:txBody>
          <a:bodyPr>
            <a:normAutofit/>
          </a:bodyPr>
          <a:lstStyle/>
          <a:p>
            <a:r>
              <a:rPr lang="en-US" b="1" dirty="0" smtClean="0">
                <a:solidFill>
                  <a:srgbClr val="C00000"/>
                </a:solidFill>
              </a:rPr>
              <a:t>Turn </a:t>
            </a:r>
            <a:r>
              <a:rPr lang="en-US" b="1" dirty="0">
                <a:solidFill>
                  <a:srgbClr val="C00000"/>
                </a:solidFill>
              </a:rPr>
              <a:t>PhD loneliness </a:t>
            </a:r>
            <a:r>
              <a:rPr lang="en-US" b="1" dirty="0" smtClean="0">
                <a:solidFill>
                  <a:srgbClr val="C00000"/>
                </a:solidFill>
              </a:rPr>
              <a:t>around</a:t>
            </a:r>
            <a:endParaRPr lang="en-US" b="1" dirty="0">
              <a:solidFill>
                <a:srgbClr val="C00000"/>
              </a:solidFill>
            </a:endParaRPr>
          </a:p>
        </p:txBody>
      </p:sp>
      <p:pic>
        <p:nvPicPr>
          <p:cNvPr id="4" name="Picture 3" descr="PhD loneliness kitty"/>
          <p:cNvPicPr/>
          <p:nvPr/>
        </p:nvPicPr>
        <p:blipFill>
          <a:blip r:embed="rId2">
            <a:extLst>
              <a:ext uri="{28A0092B-C50C-407E-A947-70E740481C1C}">
                <a14:useLocalDpi xmlns:a14="http://schemas.microsoft.com/office/drawing/2010/main" val="0"/>
              </a:ext>
            </a:extLst>
          </a:blip>
          <a:srcRect/>
          <a:stretch>
            <a:fillRect/>
          </a:stretch>
        </p:blipFill>
        <p:spPr bwMode="auto">
          <a:xfrm>
            <a:off x="5460274" y="4524375"/>
            <a:ext cx="3657600" cy="2333625"/>
          </a:xfrm>
          <a:prstGeom prst="rect">
            <a:avLst/>
          </a:prstGeom>
          <a:noFill/>
          <a:ln>
            <a:noFill/>
          </a:ln>
        </p:spPr>
      </p:pic>
      <p:pic>
        <p:nvPicPr>
          <p:cNvPr id="5" name="Picture 4" descr="PhD loneliness superficial conversations"/>
          <p:cNvPicPr/>
          <p:nvPr/>
        </p:nvPicPr>
        <p:blipFill>
          <a:blip r:embed="rId3">
            <a:extLst>
              <a:ext uri="{28A0092B-C50C-407E-A947-70E740481C1C}">
                <a14:useLocalDpi xmlns:a14="http://schemas.microsoft.com/office/drawing/2010/main" val="0"/>
              </a:ext>
            </a:extLst>
          </a:blip>
          <a:srcRect/>
          <a:stretch>
            <a:fillRect/>
          </a:stretch>
        </p:blipFill>
        <p:spPr bwMode="auto">
          <a:xfrm>
            <a:off x="173083" y="4524375"/>
            <a:ext cx="3429000" cy="2333625"/>
          </a:xfrm>
          <a:prstGeom prst="rect">
            <a:avLst/>
          </a:prstGeom>
          <a:noFill/>
          <a:ln>
            <a:noFill/>
          </a:ln>
        </p:spPr>
      </p:pic>
      <p:sp>
        <p:nvSpPr>
          <p:cNvPr id="6" name="Right Arrow 5"/>
          <p:cNvSpPr/>
          <p:nvPr/>
        </p:nvSpPr>
        <p:spPr>
          <a:xfrm>
            <a:off x="3602083" y="5691187"/>
            <a:ext cx="1858191" cy="557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85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a:t>Summary of PhD Journey</a:t>
            </a:r>
          </a:p>
          <a:p>
            <a:r>
              <a:rPr lang="en-US" b="1" dirty="0"/>
              <a:t>The Blues Knockout </a:t>
            </a:r>
            <a:endParaRPr lang="en-US" b="1" dirty="0" smtClean="0"/>
          </a:p>
          <a:p>
            <a:r>
              <a:rPr lang="en-US" b="1" dirty="0" smtClean="0"/>
              <a:t>Pre-PhD Award: Be Ready </a:t>
            </a:r>
          </a:p>
          <a:p>
            <a:r>
              <a:rPr lang="en-US" b="1" dirty="0" smtClean="0"/>
              <a:t>Post </a:t>
            </a:r>
            <a:r>
              <a:rPr lang="en-US" b="1" dirty="0"/>
              <a:t>PhD </a:t>
            </a:r>
            <a:r>
              <a:rPr lang="en-US" b="1" dirty="0" smtClean="0"/>
              <a:t>Award: Emotionally </a:t>
            </a:r>
            <a:r>
              <a:rPr lang="en-US" b="1" dirty="0"/>
              <a:t>Alone, Disorder, </a:t>
            </a:r>
            <a:r>
              <a:rPr lang="en-US" b="1" dirty="0"/>
              <a:t>Depression</a:t>
            </a:r>
          </a:p>
          <a:p>
            <a:r>
              <a:rPr lang="en-US" b="1" dirty="0"/>
              <a:t>Post-dissertation life</a:t>
            </a:r>
          </a:p>
          <a:p>
            <a:r>
              <a:rPr lang="en-US" b="1" dirty="0"/>
              <a:t>Be the change you want to </a:t>
            </a:r>
            <a:r>
              <a:rPr lang="en-US" b="1" dirty="0" smtClean="0"/>
              <a:t>see</a:t>
            </a:r>
          </a:p>
          <a:p>
            <a:r>
              <a:rPr lang="en-US" dirty="0" smtClean="0"/>
              <a:t>PhD and Academia for Female</a:t>
            </a:r>
            <a:r>
              <a:rPr lang="en-US" dirty="0"/>
              <a:t/>
            </a:r>
            <a:br>
              <a:rPr lang="en-US" dirty="0"/>
            </a:br>
            <a:r>
              <a:rPr lang="en-US" b="1" dirty="0"/>
              <a:t>Surviving the </a:t>
            </a:r>
            <a:r>
              <a:rPr lang="en-US" b="1" dirty="0" smtClean="0"/>
              <a:t>Process &amp; Recommendations</a:t>
            </a:r>
            <a:endParaRPr lang="en-US" b="1" dirty="0"/>
          </a:p>
          <a:p>
            <a:endParaRPr lang="en-US" dirty="0" smtClean="0"/>
          </a:p>
          <a:p>
            <a:endParaRPr lang="en-US" dirty="0"/>
          </a:p>
        </p:txBody>
      </p:sp>
      <p:sp>
        <p:nvSpPr>
          <p:cNvPr id="3" name="Title 2"/>
          <p:cNvSpPr>
            <a:spLocks noGrp="1"/>
          </p:cNvSpPr>
          <p:nvPr>
            <p:ph type="title"/>
          </p:nvPr>
        </p:nvSpPr>
        <p:spPr/>
        <p:txBody>
          <a:bodyPr>
            <a:normAutofit/>
          </a:bodyPr>
          <a:lstStyle/>
          <a:p>
            <a:r>
              <a:rPr lang="en-US" b="1" dirty="0" smtClean="0">
                <a:solidFill>
                  <a:srgbClr val="C00000"/>
                </a:solidFill>
              </a:rPr>
              <a:t>Agenda</a:t>
            </a:r>
            <a:endParaRPr lang="en-US" b="1" dirty="0">
              <a:solidFill>
                <a:srgbClr val="C00000"/>
              </a:solidFill>
            </a:endParaRPr>
          </a:p>
        </p:txBody>
      </p:sp>
    </p:spTree>
    <p:extLst>
      <p:ext uri="{BB962C8B-B14F-4D97-AF65-F5344CB8AC3E}">
        <p14:creationId xmlns:p14="http://schemas.microsoft.com/office/powerpoint/2010/main" val="3681884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2675466"/>
            <a:ext cx="8915400" cy="3877733"/>
          </a:xfrm>
        </p:spPr>
        <p:txBody>
          <a:bodyPr>
            <a:normAutofit fontScale="85000" lnSpcReduction="20000"/>
          </a:bodyPr>
          <a:lstStyle/>
          <a:p>
            <a:r>
              <a:rPr lang="en-US" b="1" dirty="0"/>
              <a:t>Avoid competition and departmental </a:t>
            </a:r>
            <a:r>
              <a:rPr lang="en-US" b="1" dirty="0" smtClean="0"/>
              <a:t>opposition</a:t>
            </a:r>
            <a:r>
              <a:rPr lang="en-US" dirty="0"/>
              <a:t> </a:t>
            </a:r>
          </a:p>
          <a:p>
            <a:endParaRPr lang="en-US" dirty="0"/>
          </a:p>
          <a:p>
            <a:r>
              <a:rPr lang="en-US" dirty="0"/>
              <a:t>Make an active effort to reach out to others and collaborate. </a:t>
            </a:r>
          </a:p>
          <a:p>
            <a:endParaRPr lang="en-US" dirty="0"/>
          </a:p>
          <a:p>
            <a:r>
              <a:rPr lang="en-US" dirty="0"/>
              <a:t>Put your head down and do your work: No matter how smart you may be, how great a teacher, or researcher, you will need the help of others in your research</a:t>
            </a:r>
            <a:r>
              <a:rPr lang="en-US" dirty="0" smtClean="0"/>
              <a:t>.</a:t>
            </a:r>
          </a:p>
          <a:p>
            <a:endParaRPr lang="en-US" dirty="0"/>
          </a:p>
          <a:p>
            <a:r>
              <a:rPr lang="en-US" dirty="0" smtClean="0"/>
              <a:t>You need a mentor professor who is familiar </a:t>
            </a:r>
            <a:r>
              <a:rPr lang="en-US" dirty="0"/>
              <a:t>with your area of research who can direct you when needed and have resources and connections </a:t>
            </a:r>
            <a:endParaRPr lang="en-US" dirty="0" smtClean="0"/>
          </a:p>
          <a:p>
            <a:endParaRPr lang="en-US" dirty="0" smtClean="0"/>
          </a:p>
          <a:p>
            <a:r>
              <a:rPr lang="en-US" dirty="0" smtClean="0"/>
              <a:t>Mentor </a:t>
            </a:r>
            <a:r>
              <a:rPr lang="en-US" dirty="0"/>
              <a:t>professors have access to more grant money, equipment, and connections, while non-tenured professors are more personally available for assistance and advice</a:t>
            </a:r>
            <a:r>
              <a:rPr lang="en-US" dirty="0" smtClean="0"/>
              <a:t>.</a:t>
            </a:r>
          </a:p>
          <a:p>
            <a:endParaRPr lang="en-US" dirty="0" smtClean="0"/>
          </a:p>
        </p:txBody>
      </p:sp>
      <p:sp>
        <p:nvSpPr>
          <p:cNvPr id="5" name="Title 2"/>
          <p:cNvSpPr txBox="1">
            <a:spLocks/>
          </p:cNvSpPr>
          <p:nvPr/>
        </p:nvSpPr>
        <p:spPr>
          <a:xfrm>
            <a:off x="609600" y="490728"/>
            <a:ext cx="8229600" cy="125272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accent3">
                    <a:lumMod val="60000"/>
                    <a:lumOff val="40000"/>
                  </a:schemeClr>
                </a:solidFill>
              </a:rPr>
              <a:t>Surviving the Process</a:t>
            </a:r>
            <a:br>
              <a:rPr lang="en-US" b="1" dirty="0" smtClean="0">
                <a:solidFill>
                  <a:schemeClr val="accent3">
                    <a:lumMod val="60000"/>
                    <a:lumOff val="40000"/>
                  </a:schemeClr>
                </a:solidFill>
              </a:rPr>
            </a:br>
            <a:r>
              <a:rPr lang="en-US" b="1" dirty="0" smtClean="0">
                <a:solidFill>
                  <a:srgbClr val="C00000"/>
                </a:solidFill>
              </a:rPr>
              <a:t>Recommendations I: PERSONALITY</a:t>
            </a:r>
            <a:endParaRPr lang="en-US" b="1" dirty="0">
              <a:solidFill>
                <a:srgbClr val="C00000"/>
              </a:solidFill>
            </a:endParaRPr>
          </a:p>
        </p:txBody>
      </p:sp>
    </p:spTree>
    <p:extLst>
      <p:ext uri="{BB962C8B-B14F-4D97-AF65-F5344CB8AC3E}">
        <p14:creationId xmlns:p14="http://schemas.microsoft.com/office/powerpoint/2010/main" val="34568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Choose people who you can work with, and who share a common research </a:t>
            </a:r>
            <a:r>
              <a:rPr lang="en-US" dirty="0" smtClean="0"/>
              <a:t>interest</a:t>
            </a:r>
            <a:endParaRPr lang="en-US" dirty="0"/>
          </a:p>
          <a:p>
            <a:endParaRPr lang="en-US" dirty="0" smtClean="0"/>
          </a:p>
          <a:p>
            <a:r>
              <a:rPr lang="en-US" dirty="0"/>
              <a:t>Make an active effort to reach out to others and collaborate. </a:t>
            </a:r>
          </a:p>
          <a:p>
            <a:endParaRPr lang="en-US" dirty="0"/>
          </a:p>
          <a:p>
            <a:endParaRPr lang="en-US" dirty="0"/>
          </a:p>
          <a:p>
            <a:endParaRPr lang="en-US" dirty="0"/>
          </a:p>
        </p:txBody>
      </p:sp>
      <p:sp>
        <p:nvSpPr>
          <p:cNvPr id="3" name="Title 2"/>
          <p:cNvSpPr>
            <a:spLocks noGrp="1"/>
          </p:cNvSpPr>
          <p:nvPr>
            <p:ph type="title"/>
          </p:nvPr>
        </p:nvSpPr>
        <p:spPr>
          <a:xfrm>
            <a:off x="228600" y="304800"/>
            <a:ext cx="8686800" cy="1252728"/>
          </a:xfrm>
        </p:spPr>
        <p:txBody>
          <a:bodyPr>
            <a:normAutofit fontScale="90000"/>
          </a:bodyPr>
          <a:lstStyle/>
          <a:p>
            <a:r>
              <a:rPr lang="en-US" b="1" dirty="0">
                <a:solidFill>
                  <a:schemeClr val="accent3">
                    <a:lumMod val="60000"/>
                    <a:lumOff val="40000"/>
                  </a:schemeClr>
                </a:solidFill>
              </a:rPr>
              <a:t>Surviving the Process</a:t>
            </a:r>
            <a:br>
              <a:rPr lang="en-US" b="1" dirty="0">
                <a:solidFill>
                  <a:schemeClr val="accent3">
                    <a:lumMod val="60000"/>
                    <a:lumOff val="40000"/>
                  </a:schemeClr>
                </a:solidFill>
              </a:rPr>
            </a:br>
            <a:r>
              <a:rPr lang="en-US" b="1" dirty="0">
                <a:solidFill>
                  <a:srgbClr val="C00000"/>
                </a:solidFill>
              </a:rPr>
              <a:t>Recommendations I: </a:t>
            </a:r>
            <a:r>
              <a:rPr lang="en-US" b="1" dirty="0" smtClean="0">
                <a:solidFill>
                  <a:srgbClr val="C00000"/>
                </a:solidFill>
              </a:rPr>
              <a:t>JOIN A GROUP</a:t>
            </a:r>
            <a:endParaRPr lang="en-US" dirty="0">
              <a:solidFill>
                <a:srgbClr val="C00000"/>
              </a:solidFill>
            </a:endParaRPr>
          </a:p>
        </p:txBody>
      </p:sp>
    </p:spTree>
    <p:extLst>
      <p:ext uri="{BB962C8B-B14F-4D97-AF65-F5344CB8AC3E}">
        <p14:creationId xmlns:p14="http://schemas.microsoft.com/office/powerpoint/2010/main" val="372766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57400"/>
            <a:ext cx="8839199" cy="4114800"/>
          </a:xfrm>
        </p:spPr>
        <p:txBody>
          <a:bodyPr>
            <a:normAutofit fontScale="25000" lnSpcReduction="20000"/>
          </a:bodyPr>
          <a:lstStyle/>
          <a:p>
            <a:endParaRPr lang="en-US" sz="4800" b="1" dirty="0" smtClean="0"/>
          </a:p>
          <a:p>
            <a:r>
              <a:rPr lang="en-US" sz="4800" b="1" dirty="0" smtClean="0"/>
              <a:t>Balance </a:t>
            </a:r>
            <a:r>
              <a:rPr lang="en-US" sz="4800" b="1" dirty="0"/>
              <a:t>teaching responsibilities with research and </a:t>
            </a:r>
            <a:r>
              <a:rPr lang="en-US" sz="4800" b="1" dirty="0" smtClean="0"/>
              <a:t>coursework</a:t>
            </a:r>
          </a:p>
          <a:p>
            <a:r>
              <a:rPr lang="en-US" sz="4800" dirty="0" smtClean="0"/>
              <a:t>Make </a:t>
            </a:r>
            <a:r>
              <a:rPr lang="en-US" sz="4800" dirty="0"/>
              <a:t>sure you've developed a healthy balance between all your responsibilities. </a:t>
            </a:r>
            <a:endParaRPr lang="en-US" sz="4800" dirty="0" smtClean="0"/>
          </a:p>
          <a:p>
            <a:endParaRPr lang="en-US" sz="4800" dirty="0"/>
          </a:p>
          <a:p>
            <a:r>
              <a:rPr lang="en-US" sz="4800" dirty="0" smtClean="0"/>
              <a:t>If </a:t>
            </a:r>
            <a:r>
              <a:rPr lang="en-US" sz="4800" dirty="0"/>
              <a:t>you've never taught before, it can be difficult to find the time to spend on completing the research you want to complete, when you've got a stack of fifty papers to grade, lesson plans to prepare, and a student in tears at your office door</a:t>
            </a:r>
            <a:r>
              <a:rPr lang="en-US" sz="4800" dirty="0" smtClean="0"/>
              <a:t>.</a:t>
            </a:r>
          </a:p>
          <a:p>
            <a:endParaRPr lang="en-US" sz="4800" dirty="0"/>
          </a:p>
          <a:p>
            <a:r>
              <a:rPr lang="en-US" sz="4800" dirty="0" smtClean="0"/>
              <a:t>Don't </a:t>
            </a:r>
            <a:r>
              <a:rPr lang="en-US" sz="4800" dirty="0"/>
              <a:t>Try to do everything at once. </a:t>
            </a:r>
          </a:p>
          <a:p>
            <a:endParaRPr lang="en-US" sz="4800" dirty="0" smtClean="0"/>
          </a:p>
          <a:p>
            <a:r>
              <a:rPr lang="en-US" sz="4800" b="1" dirty="0" smtClean="0"/>
              <a:t>Stay </a:t>
            </a:r>
            <a:r>
              <a:rPr lang="en-US" sz="4800" b="1" dirty="0"/>
              <a:t>organized.</a:t>
            </a:r>
            <a:r>
              <a:rPr lang="en-US" sz="4800" dirty="0"/>
              <a:t> Despite the reputation of academics as absent-minded Professors, getting a PhD takes an ordered mind</a:t>
            </a:r>
            <a:r>
              <a:rPr lang="en-US" sz="4800" dirty="0" smtClean="0"/>
              <a:t>.</a:t>
            </a:r>
          </a:p>
          <a:p>
            <a:endParaRPr lang="en-US" sz="4800" dirty="0"/>
          </a:p>
          <a:p>
            <a:endParaRPr lang="en-US" sz="4800" dirty="0" smtClean="0"/>
          </a:p>
          <a:p>
            <a:r>
              <a:rPr lang="en-US" sz="4800" dirty="0" smtClean="0"/>
              <a:t>Learn </a:t>
            </a:r>
            <a:r>
              <a:rPr lang="en-US" sz="4800" dirty="0"/>
              <a:t>to prioritize tasks and relegate less-critical chores until later. Do one thing at a time. Break large jobs down into smaller manageable tasks that you can complete and move on.</a:t>
            </a:r>
          </a:p>
          <a:p>
            <a:endParaRPr lang="en-US" sz="3500" dirty="0" smtClean="0"/>
          </a:p>
          <a:p>
            <a:endParaRPr lang="en-US" dirty="0"/>
          </a:p>
          <a:p>
            <a:endParaRPr lang="en-US" dirty="0"/>
          </a:p>
          <a:p>
            <a:endParaRPr lang="en-US" dirty="0" smtClean="0"/>
          </a:p>
          <a:p>
            <a:pPr marL="0" indent="0">
              <a:buNone/>
            </a:pPr>
            <a:r>
              <a:rPr lang="en-US" sz="6700" b="1" u="sng" dirty="0" smtClean="0">
                <a:solidFill>
                  <a:srgbClr val="7030A0"/>
                </a:solidFill>
              </a:rPr>
              <a:t>Recommendation: </a:t>
            </a:r>
          </a:p>
          <a:p>
            <a:pPr marL="0" indent="0">
              <a:buNone/>
            </a:pPr>
            <a:r>
              <a:rPr lang="en-US" sz="6700" b="1" dirty="0" smtClean="0"/>
              <a:t>Create </a:t>
            </a:r>
            <a:r>
              <a:rPr lang="en-US" sz="6700" b="1" dirty="0"/>
              <a:t>opportunities for yourself and work around the challenges</a:t>
            </a:r>
            <a:r>
              <a:rPr lang="en-US" sz="6700" b="1" dirty="0" smtClean="0"/>
              <a:t>.</a:t>
            </a:r>
            <a:endParaRPr lang="en-US" sz="6700" b="1" dirty="0"/>
          </a:p>
        </p:txBody>
      </p:sp>
      <p:sp>
        <p:nvSpPr>
          <p:cNvPr id="3" name="Title 2"/>
          <p:cNvSpPr>
            <a:spLocks noGrp="1"/>
          </p:cNvSpPr>
          <p:nvPr>
            <p:ph type="title"/>
          </p:nvPr>
        </p:nvSpPr>
        <p:spPr/>
        <p:txBody>
          <a:bodyPr>
            <a:normAutofit fontScale="90000"/>
          </a:bodyPr>
          <a:lstStyle/>
          <a:p>
            <a:r>
              <a:rPr lang="en-US" b="1" dirty="0">
                <a:solidFill>
                  <a:schemeClr val="accent3">
                    <a:lumMod val="60000"/>
                    <a:lumOff val="40000"/>
                  </a:schemeClr>
                </a:solidFill>
              </a:rPr>
              <a:t>Surviving the </a:t>
            </a:r>
            <a:r>
              <a:rPr lang="en-US" b="1" dirty="0" smtClean="0">
                <a:solidFill>
                  <a:schemeClr val="accent3">
                    <a:lumMod val="60000"/>
                    <a:lumOff val="40000"/>
                  </a:schemeClr>
                </a:solidFill>
              </a:rPr>
              <a:t>Process</a:t>
            </a:r>
            <a:br>
              <a:rPr lang="en-US" b="1" dirty="0" smtClean="0">
                <a:solidFill>
                  <a:schemeClr val="accent3">
                    <a:lumMod val="60000"/>
                    <a:lumOff val="40000"/>
                  </a:schemeClr>
                </a:solidFill>
              </a:rPr>
            </a:br>
            <a:r>
              <a:rPr lang="en-US" b="1" dirty="0" smtClean="0">
                <a:solidFill>
                  <a:srgbClr val="C00000"/>
                </a:solidFill>
              </a:rPr>
              <a:t>Recommendations II: BALANCE</a:t>
            </a:r>
            <a:endParaRPr lang="en-US" b="1" dirty="0">
              <a:solidFill>
                <a:srgbClr val="C00000"/>
              </a:solidFill>
            </a:endParaRPr>
          </a:p>
        </p:txBody>
      </p:sp>
    </p:spTree>
    <p:extLst>
      <p:ext uri="{BB962C8B-B14F-4D97-AF65-F5344CB8AC3E}">
        <p14:creationId xmlns:p14="http://schemas.microsoft.com/office/powerpoint/2010/main" val="52004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675467"/>
            <a:ext cx="8051800" cy="3450696"/>
          </a:xfrm>
        </p:spPr>
        <p:txBody>
          <a:bodyPr>
            <a:normAutofit fontScale="92500" lnSpcReduction="20000"/>
          </a:bodyPr>
          <a:lstStyle/>
          <a:p>
            <a:r>
              <a:rPr lang="en-US" dirty="0" smtClean="0">
                <a:solidFill>
                  <a:srgbClr val="073E87"/>
                </a:solidFill>
              </a:rPr>
              <a:t>You'll </a:t>
            </a:r>
            <a:r>
              <a:rPr lang="en-US" dirty="0">
                <a:solidFill>
                  <a:srgbClr val="073E87"/>
                </a:solidFill>
              </a:rPr>
              <a:t>face a variety of challenges: </a:t>
            </a:r>
            <a:r>
              <a:rPr lang="en-US" dirty="0" smtClean="0">
                <a:solidFill>
                  <a:srgbClr val="073E87"/>
                </a:solidFill>
              </a:rPr>
              <a:t>missing information about grant money, your </a:t>
            </a:r>
            <a:r>
              <a:rPr lang="en-US" dirty="0">
                <a:solidFill>
                  <a:srgbClr val="073E87"/>
                </a:solidFill>
              </a:rPr>
              <a:t>paper may get rejected from a conference. </a:t>
            </a:r>
            <a:endParaRPr lang="en-US" dirty="0" smtClean="0">
              <a:solidFill>
                <a:srgbClr val="073E87"/>
              </a:solidFill>
            </a:endParaRPr>
          </a:p>
          <a:p>
            <a:endParaRPr lang="en-US" dirty="0" smtClean="0"/>
          </a:p>
          <a:p>
            <a:r>
              <a:rPr lang="en-US" dirty="0" smtClean="0"/>
              <a:t>Become </a:t>
            </a:r>
            <a:r>
              <a:rPr lang="en-US" dirty="0"/>
              <a:t>involved in your academic department's club or honor society if one exists. </a:t>
            </a:r>
            <a:endParaRPr lang="en-US" dirty="0" smtClean="0"/>
          </a:p>
          <a:p>
            <a:endParaRPr lang="en-US" dirty="0"/>
          </a:p>
          <a:p>
            <a:r>
              <a:rPr lang="en-US" dirty="0"/>
              <a:t>If not, speak with your advisor or department chair about starting one</a:t>
            </a:r>
            <a:r>
              <a:rPr lang="en-US" dirty="0" smtClean="0"/>
              <a:t>.</a:t>
            </a:r>
          </a:p>
          <a:p>
            <a:endParaRPr lang="en-US" dirty="0"/>
          </a:p>
          <a:p>
            <a:r>
              <a:rPr lang="en-US" dirty="0"/>
              <a:t>National and regional </a:t>
            </a:r>
            <a:r>
              <a:rPr lang="en-US" dirty="0" smtClean="0"/>
              <a:t>conferences allow the </a:t>
            </a:r>
            <a:r>
              <a:rPr lang="en-US" dirty="0"/>
              <a:t>opportunity to </a:t>
            </a:r>
            <a:r>
              <a:rPr lang="en-US" dirty="0" smtClean="0"/>
              <a:t>get contacts with experts</a:t>
            </a:r>
            <a:endParaRPr lang="en-US" dirty="0"/>
          </a:p>
          <a:p>
            <a:endParaRPr lang="en-US" dirty="0"/>
          </a:p>
        </p:txBody>
      </p:sp>
      <p:sp>
        <p:nvSpPr>
          <p:cNvPr id="3" name="Title 2"/>
          <p:cNvSpPr>
            <a:spLocks noGrp="1"/>
          </p:cNvSpPr>
          <p:nvPr>
            <p:ph type="title"/>
          </p:nvPr>
        </p:nvSpPr>
        <p:spPr>
          <a:xfrm>
            <a:off x="457200" y="338328"/>
            <a:ext cx="8686800" cy="1252728"/>
          </a:xfrm>
        </p:spPr>
        <p:txBody>
          <a:bodyPr>
            <a:normAutofit fontScale="90000"/>
          </a:bodyPr>
          <a:lstStyle/>
          <a:p>
            <a:r>
              <a:rPr lang="en-US" b="1" dirty="0">
                <a:solidFill>
                  <a:schemeClr val="accent3">
                    <a:lumMod val="60000"/>
                    <a:lumOff val="40000"/>
                  </a:schemeClr>
                </a:solidFill>
              </a:rPr>
              <a:t>Surviving the Process</a:t>
            </a:r>
            <a:br>
              <a:rPr lang="en-US" b="1" dirty="0">
                <a:solidFill>
                  <a:schemeClr val="accent3">
                    <a:lumMod val="60000"/>
                    <a:lumOff val="40000"/>
                  </a:schemeClr>
                </a:solidFill>
              </a:rPr>
            </a:br>
            <a:r>
              <a:rPr lang="en-US" sz="3600" b="1" dirty="0">
                <a:solidFill>
                  <a:srgbClr val="C00000"/>
                </a:solidFill>
              </a:rPr>
              <a:t>Recommendations </a:t>
            </a:r>
            <a:r>
              <a:rPr lang="en-US" sz="3600" b="1" dirty="0" smtClean="0">
                <a:solidFill>
                  <a:srgbClr val="C00000"/>
                </a:solidFill>
              </a:rPr>
              <a:t>III</a:t>
            </a:r>
            <a:r>
              <a:rPr lang="en-US" sz="3600" b="1" dirty="0">
                <a:solidFill>
                  <a:srgbClr val="C00000"/>
                </a:solidFill>
              </a:rPr>
              <a:t>: </a:t>
            </a:r>
            <a:r>
              <a:rPr lang="en-US" sz="3600" b="1" dirty="0" smtClean="0">
                <a:solidFill>
                  <a:srgbClr val="C00000"/>
                </a:solidFill>
              </a:rPr>
              <a:t>DISPLAY INITIATIVES</a:t>
            </a:r>
            <a:endParaRPr lang="en-US" sz="3600" dirty="0"/>
          </a:p>
        </p:txBody>
      </p:sp>
    </p:spTree>
    <p:extLst>
      <p:ext uri="{BB962C8B-B14F-4D97-AF65-F5344CB8AC3E}">
        <p14:creationId xmlns:p14="http://schemas.microsoft.com/office/powerpoint/2010/main" val="2080621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53933"/>
          </a:xfrm>
        </p:spPr>
        <p:txBody>
          <a:bodyPr>
            <a:normAutofit fontScale="92500" lnSpcReduction="20000"/>
          </a:bodyPr>
          <a:lstStyle/>
          <a:p>
            <a:r>
              <a:rPr lang="en-US" b="1" i="1" dirty="0" smtClean="0">
                <a:solidFill>
                  <a:srgbClr val="7030A0"/>
                </a:solidFill>
              </a:rPr>
              <a:t>Initiate connections with </a:t>
            </a:r>
            <a:r>
              <a:rPr lang="en-US" i="1" dirty="0" smtClean="0"/>
              <a:t>a </a:t>
            </a:r>
            <a:r>
              <a:rPr lang="en-US" i="1" dirty="0"/>
              <a:t>research group with lots of other </a:t>
            </a:r>
            <a:r>
              <a:rPr lang="en-US" i="1" dirty="0" smtClean="0"/>
              <a:t>scientists</a:t>
            </a:r>
            <a:r>
              <a:rPr lang="en-US" dirty="0" smtClean="0"/>
              <a:t> </a:t>
            </a:r>
            <a:r>
              <a:rPr lang="en-US" dirty="0"/>
              <a:t>who are experts in your </a:t>
            </a:r>
            <a:r>
              <a:rPr lang="en-US" dirty="0" smtClean="0"/>
              <a:t>field. </a:t>
            </a:r>
          </a:p>
          <a:p>
            <a:pPr marL="0" indent="0">
              <a:buNone/>
            </a:pPr>
            <a:endParaRPr lang="en-US" dirty="0" smtClean="0"/>
          </a:p>
          <a:p>
            <a:r>
              <a:rPr lang="en-US" b="1" u="sng" dirty="0" smtClean="0">
                <a:hlinkClick r:id="rId2" tooltip="Networking for scientists"/>
              </a:rPr>
              <a:t>Networking </a:t>
            </a:r>
            <a:r>
              <a:rPr lang="en-US" b="1" u="sng" dirty="0">
                <a:hlinkClick r:id="rId2" tooltip="Networking for scientists"/>
              </a:rPr>
              <a:t>is for </a:t>
            </a:r>
            <a:r>
              <a:rPr lang="en-US" b="1" u="sng" dirty="0" smtClean="0">
                <a:hlinkClick r:id="rId2" tooltip="Networking for scientists"/>
              </a:rPr>
              <a:t>scientists</a:t>
            </a:r>
            <a:r>
              <a:rPr lang="en-US" b="1" u="sng" dirty="0" smtClean="0"/>
              <a:t> </a:t>
            </a:r>
            <a:r>
              <a:rPr lang="en-US" dirty="0" smtClean="0"/>
              <a:t>Having </a:t>
            </a:r>
            <a:r>
              <a:rPr lang="en-US" dirty="0"/>
              <a:t>a solid network of contacts in </a:t>
            </a:r>
            <a:r>
              <a:rPr lang="en-US" dirty="0" smtClean="0"/>
              <a:t>from conferences</a:t>
            </a:r>
            <a:endParaRPr lang="en-US" dirty="0"/>
          </a:p>
          <a:p>
            <a:pPr marL="0" indent="0">
              <a:buNone/>
            </a:pPr>
            <a:endParaRPr lang="en-US" i="1" dirty="0" smtClean="0"/>
          </a:p>
          <a:p>
            <a:r>
              <a:rPr lang="en-US" dirty="0"/>
              <a:t>Feel </a:t>
            </a:r>
            <a:r>
              <a:rPr lang="en-US" i="1" dirty="0">
                <a:solidFill>
                  <a:srgbClr val="C00000"/>
                </a:solidFill>
              </a:rPr>
              <a:t>connected and surrounded </a:t>
            </a:r>
            <a:r>
              <a:rPr lang="en-US" dirty="0"/>
              <a:t>by great people: Scientific OR Social</a:t>
            </a:r>
            <a:r>
              <a:rPr lang="en-US" dirty="0" smtClean="0"/>
              <a:t>??</a:t>
            </a:r>
          </a:p>
          <a:p>
            <a:endParaRPr lang="en-US" dirty="0"/>
          </a:p>
          <a:p>
            <a:r>
              <a:rPr lang="en-US" dirty="0" smtClean="0"/>
              <a:t>Becoming </a:t>
            </a:r>
            <a:r>
              <a:rPr lang="en-US" dirty="0"/>
              <a:t>social and connecting with people takes time and more importantly, your effort. It is uncomfortable and scary, I admit it.</a:t>
            </a:r>
          </a:p>
          <a:p>
            <a:endParaRPr lang="en-US" dirty="0"/>
          </a:p>
        </p:txBody>
      </p:sp>
      <p:sp>
        <p:nvSpPr>
          <p:cNvPr id="3" name="Title 2"/>
          <p:cNvSpPr>
            <a:spLocks noGrp="1"/>
          </p:cNvSpPr>
          <p:nvPr>
            <p:ph type="title"/>
          </p:nvPr>
        </p:nvSpPr>
        <p:spPr>
          <a:xfrm>
            <a:off x="-37011" y="685800"/>
            <a:ext cx="9601200" cy="1252728"/>
          </a:xfrm>
        </p:spPr>
        <p:txBody>
          <a:bodyPr>
            <a:normAutofit fontScale="90000"/>
          </a:bodyPr>
          <a:lstStyle/>
          <a:p>
            <a:r>
              <a:rPr lang="en-US" b="1" dirty="0">
                <a:solidFill>
                  <a:schemeClr val="accent3">
                    <a:lumMod val="60000"/>
                    <a:lumOff val="40000"/>
                  </a:schemeClr>
                </a:solidFill>
              </a:rPr>
              <a:t>Surviving the </a:t>
            </a:r>
            <a:r>
              <a:rPr lang="en-US" b="1" dirty="0" smtClean="0">
                <a:solidFill>
                  <a:schemeClr val="accent3">
                    <a:lumMod val="60000"/>
                    <a:lumOff val="40000"/>
                  </a:schemeClr>
                </a:solidFill>
              </a:rPr>
              <a:t>Process</a:t>
            </a:r>
            <a:br>
              <a:rPr lang="en-US" b="1" dirty="0" smtClean="0">
                <a:solidFill>
                  <a:schemeClr val="accent3">
                    <a:lumMod val="60000"/>
                    <a:lumOff val="40000"/>
                  </a:schemeClr>
                </a:solidFill>
              </a:rPr>
            </a:br>
            <a:r>
              <a:rPr lang="en-US" sz="4000" b="1" dirty="0" smtClean="0">
                <a:solidFill>
                  <a:srgbClr val="C00000"/>
                </a:solidFill>
              </a:rPr>
              <a:t>Recommendations IV: STAY CONNECTED</a:t>
            </a:r>
            <a:endParaRPr lang="en-US" sz="4000" b="1" dirty="0">
              <a:solidFill>
                <a:srgbClr val="C00000"/>
              </a:solidFill>
            </a:endParaRPr>
          </a:p>
        </p:txBody>
      </p:sp>
    </p:spTree>
    <p:extLst>
      <p:ext uri="{BB962C8B-B14F-4D97-AF65-F5344CB8AC3E}">
        <p14:creationId xmlns:p14="http://schemas.microsoft.com/office/powerpoint/2010/main" val="4063675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a:t>
            </a:r>
            <a:r>
              <a:rPr lang="en-US" dirty="0" smtClean="0">
                <a:hlinkClick r:id="rId2"/>
              </a:rPr>
              <a:t>chroniclevitae.com/news/1046-surviving-the-post-dissertation-slump</a:t>
            </a:r>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885595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dirty="0" smtClean="0">
                <a:solidFill>
                  <a:srgbClr val="C00000"/>
                </a:solidFill>
              </a:rPr>
              <a:t>Thank you </a:t>
            </a:r>
          </a:p>
          <a:p>
            <a:pPr marL="0" indent="0" algn="ctr">
              <a:buNone/>
            </a:pPr>
            <a:r>
              <a:rPr lang="en-US" b="1" dirty="0" smtClean="0">
                <a:solidFill>
                  <a:srgbClr val="C00000"/>
                </a:solidFill>
              </a:rPr>
              <a:t>Any Questions??????</a:t>
            </a:r>
          </a:p>
          <a:p>
            <a:pPr marL="0" indent="0" algn="ctr">
              <a:buNone/>
            </a:pPr>
            <a:endParaRPr lang="en-US" dirty="0"/>
          </a:p>
          <a:p>
            <a:pPr marL="0" indent="0" algn="ctr">
              <a:buNone/>
            </a:pPr>
            <a:r>
              <a:rPr lang="en-US" dirty="0" err="1" smtClean="0"/>
              <a:t>Ghada</a:t>
            </a:r>
            <a:r>
              <a:rPr lang="en-US" dirty="0" smtClean="0"/>
              <a:t> AL-</a:t>
            </a:r>
            <a:r>
              <a:rPr lang="en-US" dirty="0" err="1" smtClean="0"/>
              <a:t>Hudhud</a:t>
            </a:r>
            <a:endParaRPr lang="en-US" dirty="0" smtClean="0"/>
          </a:p>
          <a:p>
            <a:pPr marL="0" indent="0" algn="ctr">
              <a:buNone/>
            </a:pPr>
            <a:r>
              <a:rPr lang="en-US" dirty="0" smtClean="0"/>
              <a:t>galhudhud@ksu.edu.sa</a:t>
            </a:r>
            <a:endParaRPr lang="en-US" dirty="0"/>
          </a:p>
        </p:txBody>
      </p:sp>
    </p:spTree>
    <p:extLst>
      <p:ext uri="{BB962C8B-B14F-4D97-AF65-F5344CB8AC3E}">
        <p14:creationId xmlns:p14="http://schemas.microsoft.com/office/powerpoint/2010/main" val="12501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a:t>
            </a:r>
            <a:r>
              <a:rPr lang="en-US" dirty="0" smtClean="0"/>
              <a:t>orking </a:t>
            </a:r>
            <a:r>
              <a:rPr lang="en-US" dirty="0"/>
              <a:t>independently, </a:t>
            </a:r>
            <a:endParaRPr lang="en-US" dirty="0" smtClean="0"/>
          </a:p>
          <a:p>
            <a:r>
              <a:rPr lang="en-US" dirty="0" smtClean="0"/>
              <a:t>Sticking </a:t>
            </a:r>
            <a:r>
              <a:rPr lang="en-US" dirty="0"/>
              <a:t>to self-imposed </a:t>
            </a:r>
            <a:r>
              <a:rPr lang="en-US" dirty="0" smtClean="0"/>
              <a:t>deadlines</a:t>
            </a:r>
            <a:br>
              <a:rPr lang="en-US" dirty="0" smtClean="0"/>
            </a:br>
            <a:r>
              <a:rPr lang="en-US" dirty="0" smtClean="0"/>
              <a:t>Focusing </a:t>
            </a:r>
            <a:r>
              <a:rPr lang="en-US" dirty="0"/>
              <a:t>on the big </a:t>
            </a:r>
            <a:r>
              <a:rPr lang="en-US" dirty="0" smtClean="0"/>
              <a:t>picture</a:t>
            </a:r>
          </a:p>
          <a:p>
            <a:r>
              <a:rPr lang="en-US" dirty="0" smtClean="0"/>
              <a:t>Studying </a:t>
            </a:r>
            <a:r>
              <a:rPr lang="en-US" dirty="0"/>
              <a:t>best writing practices, </a:t>
            </a:r>
            <a:endParaRPr lang="en-US" dirty="0" smtClean="0"/>
          </a:p>
          <a:p>
            <a:r>
              <a:rPr lang="en-US" dirty="0" smtClean="0"/>
              <a:t>Committed </a:t>
            </a:r>
            <a:r>
              <a:rPr lang="en-US" dirty="0"/>
              <a:t>a strict schedule, </a:t>
            </a:r>
            <a:endParaRPr lang="en-US" dirty="0" smtClean="0"/>
          </a:p>
          <a:p>
            <a:r>
              <a:rPr lang="en-US" dirty="0" smtClean="0"/>
              <a:t>Participated in workshops</a:t>
            </a:r>
          </a:p>
          <a:p>
            <a:r>
              <a:rPr lang="en-US" dirty="0" smtClean="0"/>
              <a:t>Task oriented so we have no trouble </a:t>
            </a:r>
            <a:r>
              <a:rPr lang="en-US" dirty="0"/>
              <a:t>staying on task and self-motivating</a:t>
            </a:r>
            <a:r>
              <a:rPr lang="en-US" dirty="0" smtClean="0"/>
              <a:t>.</a:t>
            </a:r>
          </a:p>
          <a:p>
            <a:r>
              <a:rPr lang="en-US" dirty="0" smtClean="0"/>
              <a:t>Finally, Congratulations Doctor</a:t>
            </a:r>
            <a:endParaRPr lang="en-US" dirty="0"/>
          </a:p>
          <a:p>
            <a:endParaRPr lang="en-US" dirty="0"/>
          </a:p>
        </p:txBody>
      </p:sp>
      <p:sp>
        <p:nvSpPr>
          <p:cNvPr id="4" name="Title 2"/>
          <p:cNvSpPr>
            <a:spLocks noGrp="1"/>
          </p:cNvSpPr>
          <p:nvPr>
            <p:ph type="title"/>
          </p:nvPr>
        </p:nvSpPr>
        <p:spPr>
          <a:xfrm>
            <a:off x="457200" y="338328"/>
            <a:ext cx="8229600" cy="1252728"/>
          </a:xfrm>
        </p:spPr>
        <p:txBody>
          <a:bodyPr/>
          <a:lstStyle/>
          <a:p>
            <a:r>
              <a:rPr lang="en-US" b="1" dirty="0" smtClean="0">
                <a:solidFill>
                  <a:srgbClr val="C00000"/>
                </a:solidFill>
              </a:rPr>
              <a:t>Summary of PhD Journey</a:t>
            </a:r>
            <a:endParaRPr lang="en-US" b="1" dirty="0">
              <a:solidFill>
                <a:srgbClr val="C00000"/>
              </a:solidFill>
            </a:endParaRPr>
          </a:p>
        </p:txBody>
      </p:sp>
    </p:spTree>
    <p:extLst>
      <p:ext uri="{BB962C8B-B14F-4D97-AF65-F5344CB8AC3E}">
        <p14:creationId xmlns:p14="http://schemas.microsoft.com/office/powerpoint/2010/main" val="1170722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rgbClr val="C00000"/>
                </a:solidFill>
              </a:rPr>
              <a:t>Post PhD Emotionally Alone, Disorder, </a:t>
            </a:r>
            <a:r>
              <a:rPr lang="en-US" b="1" dirty="0" smtClean="0">
                <a:solidFill>
                  <a:srgbClr val="C00000"/>
                </a:solidFill>
              </a:rPr>
              <a:t>Depression</a:t>
            </a:r>
          </a:p>
          <a:p>
            <a:pPr marL="457200" indent="-457200">
              <a:buFont typeface="+mj-lt"/>
              <a:buAutoNum type="arabicPeriod"/>
            </a:pPr>
            <a:r>
              <a:rPr lang="en-US" dirty="0" smtClean="0"/>
              <a:t>The day right after being awarded PhD; What </a:t>
            </a:r>
            <a:r>
              <a:rPr lang="en-US" dirty="0"/>
              <a:t>is going </a:t>
            </a:r>
            <a:r>
              <a:rPr lang="en-US" dirty="0" smtClean="0"/>
              <a:t>on? Is it real? </a:t>
            </a:r>
            <a:r>
              <a:rPr lang="en-US" b="1" dirty="0" smtClean="0">
                <a:solidFill>
                  <a:srgbClr val="00B050"/>
                </a:solidFill>
              </a:rPr>
              <a:t>Emotionally scattered </a:t>
            </a:r>
          </a:p>
          <a:p>
            <a:pPr marL="457200" indent="-457200">
              <a:buFont typeface="+mj-lt"/>
              <a:buAutoNum type="arabicPeriod"/>
            </a:pPr>
            <a:endParaRPr lang="en-US" b="1" dirty="0" smtClean="0">
              <a:solidFill>
                <a:srgbClr val="00B050"/>
              </a:solidFill>
            </a:endParaRPr>
          </a:p>
          <a:p>
            <a:pPr marL="457200" indent="-457200">
              <a:buFont typeface="+mj-lt"/>
              <a:buAutoNum type="arabicPeriod"/>
            </a:pPr>
            <a:r>
              <a:rPr lang="en-US" dirty="0" smtClean="0"/>
              <a:t>A month after being awarded the PhD; feeling lack </a:t>
            </a:r>
            <a:r>
              <a:rPr lang="en-US" dirty="0"/>
              <a:t>of productivity after finishing </a:t>
            </a:r>
            <a:r>
              <a:rPr lang="en-US" dirty="0" err="1" smtClean="0"/>
              <a:t>Ph.D</a:t>
            </a:r>
            <a:r>
              <a:rPr lang="en-US" dirty="0" smtClean="0"/>
              <a:t>; </a:t>
            </a:r>
            <a:r>
              <a:rPr lang="en-US" b="1" dirty="0" smtClean="0">
                <a:solidFill>
                  <a:srgbClr val="00B050"/>
                </a:solidFill>
              </a:rPr>
              <a:t>Depression</a:t>
            </a:r>
          </a:p>
          <a:p>
            <a:pPr marL="457200" indent="-457200">
              <a:buFont typeface="+mj-lt"/>
              <a:buAutoNum type="arabicPeriod"/>
            </a:pPr>
            <a:endParaRPr lang="en-US" b="1" dirty="0" smtClean="0">
              <a:solidFill>
                <a:srgbClr val="00B050"/>
              </a:solidFill>
            </a:endParaRPr>
          </a:p>
          <a:p>
            <a:pPr marL="457200" indent="-457200">
              <a:buFont typeface="+mj-lt"/>
              <a:buAutoNum type="arabicPeriod"/>
            </a:pPr>
            <a:r>
              <a:rPr lang="en-US" dirty="0" smtClean="0"/>
              <a:t>Few months after being back home; am I alone feeling, </a:t>
            </a:r>
            <a:r>
              <a:rPr lang="en-US" b="1" dirty="0" smtClean="0">
                <a:solidFill>
                  <a:srgbClr val="00B050"/>
                </a:solidFill>
              </a:rPr>
              <a:t>disoriented</a:t>
            </a:r>
            <a:r>
              <a:rPr lang="en-US" dirty="0" smtClean="0"/>
              <a:t>?</a:t>
            </a:r>
          </a:p>
          <a:p>
            <a:endParaRPr lang="en-US" dirty="0"/>
          </a:p>
        </p:txBody>
      </p:sp>
      <p:sp>
        <p:nvSpPr>
          <p:cNvPr id="3" name="Title 2"/>
          <p:cNvSpPr>
            <a:spLocks noGrp="1"/>
          </p:cNvSpPr>
          <p:nvPr>
            <p:ph type="title"/>
          </p:nvPr>
        </p:nvSpPr>
        <p:spPr/>
        <p:txBody>
          <a:bodyPr>
            <a:normAutofit/>
          </a:bodyPr>
          <a:lstStyle/>
          <a:p>
            <a:r>
              <a:rPr lang="en-US" b="1" dirty="0">
                <a:solidFill>
                  <a:srgbClr val="C00000"/>
                </a:solidFill>
              </a:rPr>
              <a:t>The </a:t>
            </a:r>
            <a:r>
              <a:rPr lang="en-US" b="1" dirty="0" smtClean="0">
                <a:solidFill>
                  <a:srgbClr val="C00000"/>
                </a:solidFill>
              </a:rPr>
              <a:t>Blues Knockout </a:t>
            </a:r>
            <a:endParaRPr lang="en-US" b="1" dirty="0">
              <a:solidFill>
                <a:srgbClr val="C00000"/>
              </a:solidFill>
            </a:endParaRPr>
          </a:p>
        </p:txBody>
      </p:sp>
    </p:spTree>
    <p:extLst>
      <p:ext uri="{BB962C8B-B14F-4D97-AF65-F5344CB8AC3E}">
        <p14:creationId xmlns:p14="http://schemas.microsoft.com/office/powerpoint/2010/main" val="282067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3232474343"/>
              </p:ext>
            </p:extLst>
          </p:nvPr>
        </p:nvGraphicFramePr>
        <p:xfrm>
          <a:off x="304800" y="1905000"/>
          <a:ext cx="8458200" cy="4800600"/>
        </p:xfrm>
        <a:graphic>
          <a:graphicData uri="http://schemas.openxmlformats.org/drawingml/2006/table">
            <a:tbl>
              <a:tblPr firstRow="1" firstCol="1" bandRow="1">
                <a:tableStyleId>{5C22544A-7EE6-4342-B048-85BDC9FD1C3A}</a:tableStyleId>
              </a:tblPr>
              <a:tblGrid>
                <a:gridCol w="8458200"/>
              </a:tblGrid>
              <a:tr h="4800600">
                <a:tc>
                  <a:txBody>
                    <a:bodyPr/>
                    <a:lstStyle/>
                    <a:p>
                      <a:pPr marL="0" marR="0">
                        <a:lnSpc>
                          <a:spcPct val="115000"/>
                        </a:lnSpc>
                        <a:spcBef>
                          <a:spcPts val="0"/>
                        </a:spcBef>
                        <a:spcAft>
                          <a:spcPts val="0"/>
                        </a:spcAft>
                      </a:pPr>
                      <a:r>
                        <a:rPr lang="en-US" sz="2000" dirty="0">
                          <a:effectLst/>
                        </a:rPr>
                        <a:t>You describe a feeling that people have been experiencing for decades, and as an anthropologist you might recognize the effects of a kind of failure of ritual passage. We usually mark such transitions with rituals that clearly remove us from the old status and propel us into the new status, in this case "Doctor" </a:t>
                      </a:r>
                      <a:r>
                        <a:rPr lang="en-US" sz="2000" dirty="0" err="1">
                          <a:effectLst/>
                        </a:rPr>
                        <a:t>Rodwell</a:t>
                      </a:r>
                      <a:r>
                        <a:rPr lang="en-US" sz="2000" dirty="0">
                          <a:effectLst/>
                        </a:rPr>
                        <a:t>, etc. The dissertation defense is a good example of the symbolic killing and resurrection that accompanies many rites of passage, but for many years in American graduate programs there has been no phase of reintegration, no emergence from the seclusion hut or getting pelted with rice to mark the new status, and we're left feeling incomplete. European models are a little better at ritualizing this passage, and we might look to them for ideas..... In the meantime, essays such as yours can help remind others that we've all been there, and you get over it soon.... Cordially, Barbara</a:t>
                      </a:r>
                      <a:endParaRPr lang="en-US" sz="2000" dirty="0">
                        <a:effectLst/>
                        <a:latin typeface="Calibri"/>
                        <a:ea typeface="Calibri"/>
                        <a:cs typeface="Arial"/>
                      </a:endParaRPr>
                    </a:p>
                  </a:txBody>
                  <a:tcPr marL="68580" marR="68580" marT="0" marB="0"/>
                </a:tc>
              </a:tr>
            </a:tbl>
          </a:graphicData>
        </a:graphic>
      </p:graphicFrame>
      <p:sp>
        <p:nvSpPr>
          <p:cNvPr id="17" name="Title 2"/>
          <p:cNvSpPr>
            <a:spLocks noGrp="1"/>
          </p:cNvSpPr>
          <p:nvPr>
            <p:ph type="title"/>
          </p:nvPr>
        </p:nvSpPr>
        <p:spPr>
          <a:xfrm>
            <a:off x="304800" y="381000"/>
            <a:ext cx="8229600" cy="1252728"/>
          </a:xfrm>
        </p:spPr>
        <p:txBody>
          <a:bodyPr>
            <a:normAutofit fontScale="90000"/>
          </a:bodyPr>
          <a:lstStyle/>
          <a:p>
            <a:r>
              <a:rPr lang="en-US" b="1" dirty="0" smtClean="0">
                <a:solidFill>
                  <a:srgbClr val="C00000"/>
                </a:solidFill>
              </a:rPr>
              <a:t>There Has Been No Phase </a:t>
            </a:r>
            <a:r>
              <a:rPr lang="en-US" b="1" dirty="0">
                <a:solidFill>
                  <a:srgbClr val="C00000"/>
                </a:solidFill>
              </a:rPr>
              <a:t>of </a:t>
            </a:r>
            <a:r>
              <a:rPr lang="en-US" b="1" dirty="0" smtClean="0">
                <a:solidFill>
                  <a:srgbClr val="C00000"/>
                </a:solidFill>
              </a:rPr>
              <a:t>Reintegration</a:t>
            </a:r>
            <a:endParaRPr lang="en-US" b="1" dirty="0">
              <a:solidFill>
                <a:srgbClr val="C00000"/>
              </a:solidFill>
            </a:endParaRPr>
          </a:p>
        </p:txBody>
      </p:sp>
    </p:spTree>
    <p:extLst>
      <p:ext uri="{BB962C8B-B14F-4D97-AF65-F5344CB8AC3E}">
        <p14:creationId xmlns:p14="http://schemas.microsoft.com/office/powerpoint/2010/main" val="145924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6704842"/>
              </p:ext>
            </p:extLst>
          </p:nvPr>
        </p:nvGraphicFramePr>
        <p:xfrm>
          <a:off x="1066800" y="2514600"/>
          <a:ext cx="6080760" cy="2126551"/>
        </p:xfrm>
        <a:graphic>
          <a:graphicData uri="http://schemas.openxmlformats.org/drawingml/2006/table">
            <a:tbl>
              <a:tblPr firstRow="1" firstCol="1" bandRow="1">
                <a:tableStyleId>{5C22544A-7EE6-4342-B048-85BDC9FD1C3A}</a:tableStyleId>
              </a:tblPr>
              <a:tblGrid>
                <a:gridCol w="6080760"/>
              </a:tblGrid>
              <a:tr h="2126551">
                <a:tc>
                  <a:txBody>
                    <a:bodyPr/>
                    <a:lstStyle/>
                    <a:p>
                      <a:pPr marL="0" marR="0">
                        <a:lnSpc>
                          <a:spcPct val="115000"/>
                        </a:lnSpc>
                        <a:spcBef>
                          <a:spcPts val="0"/>
                        </a:spcBef>
                        <a:spcAft>
                          <a:spcPts val="0"/>
                        </a:spcAft>
                      </a:pPr>
                      <a:r>
                        <a:rPr lang="en-US" sz="1350" dirty="0">
                          <a:effectLst/>
                        </a:rPr>
                        <a:t>I wandered aimlessly around the house for about a week. There is definitely a </a:t>
                      </a:r>
                      <a:r>
                        <a:rPr lang="en-US" sz="1350" dirty="0" err="1">
                          <a:effectLst/>
                        </a:rPr>
                        <a:t>withdrawl</a:t>
                      </a:r>
                      <a:r>
                        <a:rPr lang="en-US" sz="1350" dirty="0">
                          <a:effectLst/>
                        </a:rPr>
                        <a:t> syndrome.  Mum told me to go back to </a:t>
                      </a:r>
                      <a:r>
                        <a:rPr lang="en-US" sz="1350" dirty="0" err="1">
                          <a:effectLst/>
                        </a:rPr>
                        <a:t>uni</a:t>
                      </a:r>
                      <a:r>
                        <a:rPr lang="en-US" sz="1350" dirty="0">
                          <a:effectLst/>
                        </a:rPr>
                        <a:t> and get some writing done.</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en-US" b="1" dirty="0" smtClean="0">
                <a:solidFill>
                  <a:srgbClr val="C00000"/>
                </a:solidFill>
              </a:rPr>
              <a:t>Withdraw Syndrome and Self-reaction</a:t>
            </a:r>
            <a:endParaRPr lang="en-US" b="1" dirty="0">
              <a:solidFill>
                <a:srgbClr val="C00000"/>
              </a:solidFill>
            </a:endParaRPr>
          </a:p>
        </p:txBody>
      </p:sp>
    </p:spTree>
    <p:extLst>
      <p:ext uri="{BB962C8B-B14F-4D97-AF65-F5344CB8AC3E}">
        <p14:creationId xmlns:p14="http://schemas.microsoft.com/office/powerpoint/2010/main" val="380524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4774205"/>
              </p:ext>
            </p:extLst>
          </p:nvPr>
        </p:nvGraphicFramePr>
        <p:xfrm>
          <a:off x="304800" y="1981200"/>
          <a:ext cx="7311549" cy="3233611"/>
        </p:xfrm>
        <a:graphic>
          <a:graphicData uri="http://schemas.openxmlformats.org/drawingml/2006/table">
            <a:tbl>
              <a:tblPr firstRow="1" firstCol="1" bandRow="1">
                <a:tableStyleId>{5C22544A-7EE6-4342-B048-85BDC9FD1C3A}</a:tableStyleId>
              </a:tblPr>
              <a:tblGrid>
                <a:gridCol w="7311549"/>
              </a:tblGrid>
              <a:tr h="3233611">
                <a:tc>
                  <a:txBody>
                    <a:bodyPr/>
                    <a:lstStyle/>
                    <a:p>
                      <a:pPr marL="0" marR="0">
                        <a:lnSpc>
                          <a:spcPct val="115000"/>
                        </a:lnSpc>
                        <a:spcBef>
                          <a:spcPts val="0"/>
                        </a:spcBef>
                        <a:spcAft>
                          <a:spcPts val="0"/>
                        </a:spcAft>
                      </a:pPr>
                      <a:r>
                        <a:rPr lang="en-US" sz="1350" dirty="0">
                          <a:effectLst/>
                        </a:rPr>
                        <a:t>A </a:t>
                      </a:r>
                      <a:r>
                        <a:rPr lang="en-US" sz="1350" dirty="0" err="1">
                          <a:effectLst/>
                        </a:rPr>
                        <a:t>frew</a:t>
                      </a:r>
                      <a:r>
                        <a:rPr lang="en-US" sz="1350" dirty="0">
                          <a:effectLst/>
                        </a:rPr>
                        <a:t> days later I did go through a sort of existential depression.  What really hit me was that I really did not  accomplish anything.  People would congratulate me and I would just brush it off as if  what I accomplished was really  not that big of a deal.   I get now why so few people finish their </a:t>
                      </a:r>
                      <a:r>
                        <a:rPr lang="en-US" sz="1350" dirty="0" err="1">
                          <a:effectLst/>
                        </a:rPr>
                        <a:t>disseration</a:t>
                      </a:r>
                      <a:r>
                        <a:rPr lang="en-US" sz="1350" dirty="0">
                          <a:effectLst/>
                        </a:rPr>
                        <a:t> even after completing all </a:t>
                      </a:r>
                      <a:r>
                        <a:rPr lang="en-US" sz="1350" dirty="0" err="1">
                          <a:effectLst/>
                        </a:rPr>
                        <a:t>thier</a:t>
                      </a:r>
                      <a:r>
                        <a:rPr lang="en-US" sz="1350" dirty="0">
                          <a:effectLst/>
                        </a:rPr>
                        <a:t> course work and </a:t>
                      </a:r>
                      <a:r>
                        <a:rPr lang="en-US" sz="1350" dirty="0" err="1">
                          <a:effectLst/>
                        </a:rPr>
                        <a:t>thier</a:t>
                      </a:r>
                      <a:r>
                        <a:rPr lang="en-US" sz="1350" dirty="0">
                          <a:effectLst/>
                        </a:rPr>
                        <a:t>  comprehensive exams. It is scary thought.  I have been in school so long and now what?  What helped me through the transition was my teaching .  I found this to be </a:t>
                      </a:r>
                      <a:r>
                        <a:rPr lang="en-US" sz="1350" dirty="0" err="1">
                          <a:effectLst/>
                        </a:rPr>
                        <a:t>therapuetic</a:t>
                      </a:r>
                      <a:r>
                        <a:rPr lang="en-US" sz="1350" dirty="0">
                          <a:effectLst/>
                        </a:rPr>
                        <a:t>.  I find that I still challenge myself, but learned to enjoy doing other things.</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en-US" b="1" dirty="0" smtClean="0">
                <a:solidFill>
                  <a:srgbClr val="C00000"/>
                </a:solidFill>
              </a:rPr>
              <a:t>Learned To Enjoy Doing Other Things</a:t>
            </a:r>
            <a:endParaRPr lang="en-US" b="1" dirty="0">
              <a:solidFill>
                <a:srgbClr val="C00000"/>
              </a:solidFill>
            </a:endParaRPr>
          </a:p>
        </p:txBody>
      </p:sp>
    </p:spTree>
    <p:extLst>
      <p:ext uri="{BB962C8B-B14F-4D97-AF65-F5344CB8AC3E}">
        <p14:creationId xmlns:p14="http://schemas.microsoft.com/office/powerpoint/2010/main" val="145432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35589" y="3002852"/>
          <a:ext cx="6080760" cy="2784094"/>
        </p:xfrm>
        <a:graphic>
          <a:graphicData uri="http://schemas.openxmlformats.org/drawingml/2006/table">
            <a:tbl>
              <a:tblPr firstRow="1" firstCol="1" bandRow="1">
                <a:tableStyleId>{5C22544A-7EE6-4342-B048-85BDC9FD1C3A}</a:tableStyleId>
              </a:tblPr>
              <a:tblGrid>
                <a:gridCol w="6080760"/>
              </a:tblGrid>
              <a:tr h="0">
                <a:tc>
                  <a:txBody>
                    <a:bodyPr/>
                    <a:lstStyle/>
                    <a:p>
                      <a:pPr marL="0" marR="0">
                        <a:lnSpc>
                          <a:spcPct val="115000"/>
                        </a:lnSpc>
                        <a:spcBef>
                          <a:spcPts val="0"/>
                        </a:spcBef>
                        <a:spcAft>
                          <a:spcPts val="0"/>
                        </a:spcAft>
                      </a:pPr>
                      <a:r>
                        <a:rPr lang="en-US" sz="1350" dirty="0">
                          <a:effectLst/>
                        </a:rPr>
                        <a:t>This is a good article that should be posted on many other academic websites. It is a very relatable experience for many of us who finished our Ph.Ds. The discipline of daily putting one's behind in a chair to write for two or three hours is gone. I struggle with that, as do many other people I know. It is hard to corral the motivation to continue doing what we were trained to do. Post-Ph.D., most people continue to write because they are trying to get tenure or increase their rank. Rarely do they write out of the pure pleasure of doing it. Sitting down and writing is hard work, especially for those of us who are not natural writers. I do it because I feel that I can still make a useful contribution to my field. But I will admit, having the motivation and dedication to sitting down and writing every evening is tough.  </a:t>
                      </a:r>
                      <a:endParaRPr lang="en-US" sz="1100" dirty="0">
                        <a:effectLst/>
                      </a:endParaRPr>
                    </a:p>
                    <a:p>
                      <a:pPr marL="0" marR="0">
                        <a:lnSpc>
                          <a:spcPct val="115000"/>
                        </a:lnSpc>
                        <a:spcBef>
                          <a:spcPts val="0"/>
                        </a:spcBef>
                        <a:spcAft>
                          <a:spcPts val="0"/>
                        </a:spcAft>
                      </a:pPr>
                      <a:r>
                        <a:rPr lang="en-US" sz="1100" dirty="0">
                          <a:effectLst/>
                        </a:rPr>
                        <a:t>https://chroniclevitae.com/news/1046-surviving-the-post-dissertation-slump</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en-US" b="1" dirty="0" smtClean="0">
                <a:solidFill>
                  <a:srgbClr val="C00000"/>
                </a:solidFill>
              </a:rPr>
              <a:t>Share Your Experience: Write Things That Is Taught</a:t>
            </a:r>
            <a:endParaRPr lang="en-US" b="1" dirty="0">
              <a:solidFill>
                <a:srgbClr val="C00000"/>
              </a:solidFill>
            </a:endParaRPr>
          </a:p>
        </p:txBody>
      </p:sp>
    </p:spTree>
    <p:extLst>
      <p:ext uri="{BB962C8B-B14F-4D97-AF65-F5344CB8AC3E}">
        <p14:creationId xmlns:p14="http://schemas.microsoft.com/office/powerpoint/2010/main" val="351671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35589" y="4045649"/>
          <a:ext cx="6080760" cy="695960"/>
        </p:xfrm>
        <a:graphic>
          <a:graphicData uri="http://schemas.openxmlformats.org/drawingml/2006/table">
            <a:tbl>
              <a:tblPr firstRow="1" firstCol="1" bandRow="1">
                <a:tableStyleId>{5C22544A-7EE6-4342-B048-85BDC9FD1C3A}</a:tableStyleId>
              </a:tblPr>
              <a:tblGrid>
                <a:gridCol w="6080760"/>
              </a:tblGrid>
              <a:tr h="0">
                <a:tc>
                  <a:txBody>
                    <a:bodyPr/>
                    <a:lstStyle/>
                    <a:p>
                      <a:pPr marL="0" marR="0">
                        <a:lnSpc>
                          <a:spcPct val="115000"/>
                        </a:lnSpc>
                        <a:spcBef>
                          <a:spcPts val="0"/>
                        </a:spcBef>
                        <a:spcAft>
                          <a:spcPts val="0"/>
                        </a:spcAft>
                      </a:pPr>
                      <a:r>
                        <a:rPr lang="en-US" sz="1350" dirty="0">
                          <a:effectLst/>
                        </a:rPr>
                        <a:t>I can identify with the "impostor syndrome" and feeling like the defense was easier than it should have been. I'm glad I didn't have any substantial revisions, but now what?</a:t>
                      </a:r>
                      <a:endParaRPr lang="en-US" sz="1100" dirty="0">
                        <a:effectLst/>
                        <a:latin typeface="Calibri"/>
                        <a:ea typeface="Calibri"/>
                        <a:cs typeface="Arial"/>
                      </a:endParaRPr>
                    </a:p>
                  </a:txBody>
                  <a:tcPr marL="68580" marR="68580" marT="0" marB="0"/>
                </a:tc>
              </a:tr>
            </a:tbl>
          </a:graphicData>
        </a:graphic>
      </p:graphicFrame>
      <p:sp>
        <p:nvSpPr>
          <p:cNvPr id="3" name="Title 2"/>
          <p:cNvSpPr>
            <a:spLocks noGrp="1"/>
          </p:cNvSpPr>
          <p:nvPr>
            <p:ph type="title"/>
          </p:nvPr>
        </p:nvSpPr>
        <p:spPr/>
        <p:txBody>
          <a:bodyPr vert="horz" lIns="91440" tIns="45720" rIns="91440" bIns="45720" rtlCol="0" anchor="ctr">
            <a:normAutofit/>
          </a:bodyPr>
          <a:lstStyle/>
          <a:p>
            <a:r>
              <a:rPr lang="en-US" b="1" dirty="0" smtClean="0">
                <a:solidFill>
                  <a:srgbClr val="C00000"/>
                </a:solidFill>
              </a:rPr>
              <a:t>Decide To Plan What Is Next</a:t>
            </a:r>
            <a:endParaRPr lang="en-US" b="1" dirty="0">
              <a:solidFill>
                <a:srgbClr val="C00000"/>
              </a:solidFill>
            </a:endParaRPr>
          </a:p>
        </p:txBody>
      </p:sp>
    </p:spTree>
    <p:extLst>
      <p:ext uri="{BB962C8B-B14F-4D97-AF65-F5344CB8AC3E}">
        <p14:creationId xmlns:p14="http://schemas.microsoft.com/office/powerpoint/2010/main" val="1484339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2775</TotalTime>
  <Words>1008</Words>
  <Application>Microsoft Office PowerPoint</Application>
  <PresentationFormat>On-screen Show (4:3)</PresentationFormat>
  <Paragraphs>161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Waveform</vt:lpstr>
      <vt:lpstr>HOW TO HANDLE THE POST PH.D. BLUES</vt:lpstr>
      <vt:lpstr>Agenda</vt:lpstr>
      <vt:lpstr>Summary of PhD Journey</vt:lpstr>
      <vt:lpstr>The Blues Knockout </vt:lpstr>
      <vt:lpstr>There Has Been No Phase of Reintegration</vt:lpstr>
      <vt:lpstr>Withdraw Syndrome and Self-reaction</vt:lpstr>
      <vt:lpstr>Learned To Enjoy Doing Other Things</vt:lpstr>
      <vt:lpstr>Share Your Experience: Write Things That Is Taught</vt:lpstr>
      <vt:lpstr>Decide To Plan What Is Next</vt:lpstr>
      <vt:lpstr>Find Your Love And Pursue It With All The Passion In Your Heart</vt:lpstr>
      <vt:lpstr>Repurpose Your Life</vt:lpstr>
      <vt:lpstr>PhD loneliness </vt:lpstr>
      <vt:lpstr>Pre-Phd Award: Be Ready</vt:lpstr>
      <vt:lpstr>You are alone emotionally, Research Oriented, Depressed</vt:lpstr>
      <vt:lpstr>Post-PhD Life I</vt:lpstr>
      <vt:lpstr>Post-PhD Life II</vt:lpstr>
      <vt:lpstr>Be the change you want to see </vt:lpstr>
      <vt:lpstr>PhD Holder and Academia</vt:lpstr>
      <vt:lpstr>Turn PhD loneliness around</vt:lpstr>
      <vt:lpstr>PowerPoint Presentation</vt:lpstr>
      <vt:lpstr>Surviving the Process Recommendations I: JOIN A GROUP</vt:lpstr>
      <vt:lpstr>Surviving the Process Recommendations II: BALANCE</vt:lpstr>
      <vt:lpstr>Surviving the Process Recommendations III: DISPLAY INITIATIVES</vt:lpstr>
      <vt:lpstr>Surviving the Process Recommendations IV: STAY CONNECTED</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18</cp:revision>
  <dcterms:created xsi:type="dcterms:W3CDTF">2019-02-02T10:07:39Z</dcterms:created>
  <dcterms:modified xsi:type="dcterms:W3CDTF">2019-02-04T08:22:44Z</dcterms:modified>
</cp:coreProperties>
</file>