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1" r:id="rId6"/>
    <p:sldId id="276" r:id="rId7"/>
    <p:sldId id="271" r:id="rId8"/>
    <p:sldId id="263" r:id="rId9"/>
    <p:sldId id="265" r:id="rId10"/>
    <p:sldId id="267" r:id="rId11"/>
    <p:sldId id="266" r:id="rId12"/>
    <p:sldId id="275" r:id="rId13"/>
    <p:sldId id="277" r:id="rId14"/>
    <p:sldId id="269" r:id="rId15"/>
    <p:sldId id="272" r:id="rId16"/>
    <p:sldId id="273" r:id="rId17"/>
    <p:sldId id="274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2" d="100"/>
          <a:sy n="62" d="100"/>
        </p:scale>
        <p:origin x="8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5B34-F386-4E5F-AEEE-AF69FB460AA5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8818-FE37-4ABB-BCC6-52846307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18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5B34-F386-4E5F-AEEE-AF69FB460AA5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8818-FE37-4ABB-BCC6-52846307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93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5B34-F386-4E5F-AEEE-AF69FB460AA5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8818-FE37-4ABB-BCC6-52846307725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3465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5B34-F386-4E5F-AEEE-AF69FB460AA5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8818-FE37-4ABB-BCC6-52846307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27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5B34-F386-4E5F-AEEE-AF69FB460AA5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8818-FE37-4ABB-BCC6-52846307725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6062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5B34-F386-4E5F-AEEE-AF69FB460AA5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8818-FE37-4ABB-BCC6-52846307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58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5B34-F386-4E5F-AEEE-AF69FB460AA5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8818-FE37-4ABB-BCC6-52846307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66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5B34-F386-4E5F-AEEE-AF69FB460AA5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8818-FE37-4ABB-BCC6-52846307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1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5B34-F386-4E5F-AEEE-AF69FB460AA5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8818-FE37-4ABB-BCC6-52846307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7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5B34-F386-4E5F-AEEE-AF69FB460AA5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8818-FE37-4ABB-BCC6-52846307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1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5B34-F386-4E5F-AEEE-AF69FB460AA5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8818-FE37-4ABB-BCC6-52846307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0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5B34-F386-4E5F-AEEE-AF69FB460AA5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8818-FE37-4ABB-BCC6-52846307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85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5B34-F386-4E5F-AEEE-AF69FB460AA5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8818-FE37-4ABB-BCC6-52846307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5B34-F386-4E5F-AEEE-AF69FB460AA5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8818-FE37-4ABB-BCC6-52846307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38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5B34-F386-4E5F-AEEE-AF69FB460AA5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8818-FE37-4ABB-BCC6-52846307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5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5B34-F386-4E5F-AEEE-AF69FB460AA5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8818-FE37-4ABB-BCC6-52846307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45B34-F386-4E5F-AEEE-AF69FB460AA5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92F8818-FE37-4ABB-BCC6-52846307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0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journal/11125/43/3/page/1" TargetMode="External"/><Relationship Id="rId2" Type="http://schemas.openxmlformats.org/officeDocument/2006/relationships/hyperlink" Target="http://link.springer.com/journal/1112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reserve.lehigh.edu/fire/vol2/iss3/3/" TargetMode="External"/><Relationship Id="rId2" Type="http://schemas.openxmlformats.org/officeDocument/2006/relationships/hyperlink" Target="http://preserve.lehigh.edu/cgi/viewcontent.cgi?article=1088&amp;context=fir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04335" y="609600"/>
            <a:ext cx="8596313" cy="13208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SA" dirty="0" smtClean="0"/>
              <a:t>ساعة معرفة</a:t>
            </a:r>
            <a:br>
              <a:rPr lang="ar-SA" dirty="0" smtClean="0"/>
            </a:br>
            <a:r>
              <a:rPr lang="ar-SA" dirty="0" smtClean="0"/>
              <a:t>( رحلتي مع البحث العلمي والتأليف)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930400"/>
            <a:ext cx="8596313" cy="411162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ar-SA" sz="2400" dirty="0" smtClean="0"/>
              <a:t>تقدمها </a:t>
            </a:r>
            <a:r>
              <a:rPr lang="ar-SA" sz="2400" dirty="0" err="1" smtClean="0"/>
              <a:t>أ.د</a:t>
            </a:r>
            <a:r>
              <a:rPr lang="ar-SA" sz="2400" dirty="0" smtClean="0"/>
              <a:t> فوزية بكر البكر</a:t>
            </a:r>
          </a:p>
          <a:p>
            <a:pPr marL="0" indent="0" algn="ctr">
              <a:buNone/>
            </a:pPr>
            <a:r>
              <a:rPr lang="ar-SA" sz="2400" dirty="0" smtClean="0"/>
              <a:t>قسم السياسات التربوية/مسار أصول التربية </a:t>
            </a:r>
          </a:p>
          <a:p>
            <a:pPr marL="0" indent="0" algn="ctr">
              <a:buNone/>
            </a:pPr>
            <a:r>
              <a:rPr lang="ar-SA" sz="2400" dirty="0" smtClean="0"/>
              <a:t>كلية التربية / جامعة الملك سعود</a:t>
            </a:r>
          </a:p>
          <a:p>
            <a:pPr marL="0" indent="0" algn="ctr">
              <a:buNone/>
            </a:pPr>
            <a:r>
              <a:rPr lang="ar-SA" sz="2400" dirty="0" smtClean="0"/>
              <a:t>برعاية   وتنظيم كل من :</a:t>
            </a:r>
          </a:p>
          <a:p>
            <a:pPr marL="0" indent="0" algn="ctr">
              <a:buNone/>
            </a:pPr>
            <a:r>
              <a:rPr lang="ar-SA" sz="2400" dirty="0" smtClean="0"/>
              <a:t>مركز البحوث في الكليات الإنسانية </a:t>
            </a:r>
          </a:p>
          <a:p>
            <a:pPr marL="0" indent="0" algn="ctr">
              <a:buNone/>
            </a:pPr>
            <a:r>
              <a:rPr lang="ar-SA" sz="2400" dirty="0" smtClean="0"/>
              <a:t>ومكتبة الطالبات في المدنية الجامعية للطالبات</a:t>
            </a:r>
          </a:p>
          <a:p>
            <a:pPr marL="0" indent="0" algn="ctr">
              <a:buNone/>
            </a:pPr>
            <a:r>
              <a:rPr lang="ar-SA" sz="2400" dirty="0" smtClean="0"/>
              <a:t>جامعة الملك سعود</a:t>
            </a:r>
          </a:p>
          <a:p>
            <a:pPr marL="0" indent="0" algn="ctr">
              <a:buNone/>
            </a:pPr>
            <a:r>
              <a:rPr lang="ar-SA" sz="2400" dirty="0" smtClean="0"/>
              <a:t>15 /12/ 2016 </a:t>
            </a:r>
          </a:p>
          <a:p>
            <a:pPr marL="0" indent="0" algn="ctr">
              <a:buNone/>
            </a:pPr>
            <a:r>
              <a:rPr lang="ar-SA" sz="2400" dirty="0" smtClean="0"/>
              <a:t>من 12- </a:t>
            </a:r>
            <a:r>
              <a:rPr lang="ar-SA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60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11211"/>
            <a:ext cx="8596668" cy="2049378"/>
          </a:xfrm>
        </p:spPr>
        <p:txBody>
          <a:bodyPr>
            <a:normAutofit fontScale="90000"/>
          </a:bodyPr>
          <a:lstStyle/>
          <a:p>
            <a:r>
              <a:rPr lang="en-US" dirty="0"/>
              <a:t>The elusiveness of teacher quality: A comparative analysis of teacher certification and student achievement in Gulf Cooperation Council (GCC) countries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US" dirty="0"/>
              <a:t>Alexander W. Wiseman</a:t>
            </a:r>
          </a:p>
          <a:p>
            <a:pPr lvl="1" fontAlgn="ctr"/>
            <a:r>
              <a:rPr lang="en-US" dirty="0" smtClean="0"/>
              <a:t>1.Comparative </a:t>
            </a:r>
            <a:r>
              <a:rPr lang="en-US" dirty="0"/>
              <a:t>and International Education Program, College of </a:t>
            </a:r>
            <a:r>
              <a:rPr lang="en-US" dirty="0" smtClean="0"/>
              <a:t>Education Lehigh University </a:t>
            </a:r>
          </a:p>
          <a:p>
            <a:pPr lvl="1" fontAlgn="ctr"/>
            <a:r>
              <a:rPr lang="en-US" sz="2000" dirty="0" err="1" smtClean="0"/>
              <a:t>Fawziah</a:t>
            </a:r>
            <a:r>
              <a:rPr lang="en-US" sz="2000" dirty="0"/>
              <a:t> </a:t>
            </a:r>
            <a:r>
              <a:rPr lang="en-US" sz="2000" dirty="0" smtClean="0"/>
              <a:t>Al-</a:t>
            </a:r>
            <a:r>
              <a:rPr lang="en-US" sz="2000" dirty="0"/>
              <a:t>B</a:t>
            </a:r>
            <a:r>
              <a:rPr lang="en-US" sz="2000" dirty="0" smtClean="0"/>
              <a:t>akr</a:t>
            </a:r>
            <a:endParaRPr lang="en-US" sz="2000" dirty="0"/>
          </a:p>
          <a:p>
            <a:pPr lvl="1" fontAlgn="ctr"/>
            <a:r>
              <a:rPr lang="en-US" dirty="0" smtClean="0"/>
              <a:t>2.</a:t>
            </a:r>
            <a:r>
              <a:rPr lang="ar-SA" dirty="0" smtClean="0"/>
              <a:t> </a:t>
            </a:r>
            <a:r>
              <a:rPr lang="en-US" dirty="0" smtClean="0"/>
              <a:t>College of education .King </a:t>
            </a:r>
            <a:r>
              <a:rPr lang="en-US" dirty="0"/>
              <a:t>Saud </a:t>
            </a:r>
            <a:r>
              <a:rPr lang="en-US" dirty="0" smtClean="0"/>
              <a:t>University</a:t>
            </a:r>
            <a:r>
              <a:rPr lang="ar-SA" dirty="0" smtClean="0"/>
              <a:t> </a:t>
            </a:r>
            <a:r>
              <a:rPr lang="en-US" dirty="0" smtClean="0"/>
              <a:t>Riyadh Saudi Arabia.</a:t>
            </a:r>
            <a:endParaRPr lang="en-US" dirty="0"/>
          </a:p>
          <a:p>
            <a:pPr lvl="1" fontAlgn="ctr"/>
            <a:endParaRPr lang="en-US" dirty="0" smtClean="0"/>
          </a:p>
          <a:p>
            <a:r>
              <a:rPr lang="en-US" dirty="0">
                <a:hlinkClick r:id="rId2" tooltip="PROSPECTS"/>
              </a:rPr>
              <a:t>PROSPECTS</a:t>
            </a:r>
            <a:endParaRPr lang="en-US" dirty="0"/>
          </a:p>
          <a:p>
            <a:r>
              <a:rPr lang="en-US" dirty="0"/>
              <a:t>September 2013, Volume 43, </a:t>
            </a:r>
            <a:r>
              <a:rPr lang="en-US" u="sng" dirty="0">
                <a:hlinkClick r:id="rId3" tooltip="Issue 3"/>
              </a:rPr>
              <a:t>Issue 3</a:t>
            </a:r>
            <a:r>
              <a:rPr lang="en-US" dirty="0"/>
              <a:t>, pp 289–309</a:t>
            </a:r>
          </a:p>
          <a:p>
            <a:pPr lvl="1" fontAlgn="ct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19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35925"/>
            <a:ext cx="8596668" cy="202466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BOOK REVIEW:</a:t>
            </a:r>
            <a:br>
              <a:rPr lang="en-US" b="1" dirty="0"/>
            </a:br>
            <a:r>
              <a:rPr lang="en-US" b="1" dirty="0" err="1" smtClean="0"/>
              <a:t>Fawziah</a:t>
            </a:r>
            <a:r>
              <a:rPr lang="en-US" b="1" dirty="0" smtClean="0"/>
              <a:t> Al-Bakr</a:t>
            </a:r>
            <a:br>
              <a:rPr lang="en-US" b="1" dirty="0" smtClean="0"/>
            </a:br>
            <a:r>
              <a:rPr lang="en-US" b="1" dirty="0" smtClean="0"/>
              <a:t>College of Education. King </a:t>
            </a:r>
            <a:r>
              <a:rPr lang="en-US" b="1" dirty="0"/>
              <a:t>S</a:t>
            </a:r>
            <a:r>
              <a:rPr lang="en-US" b="1" dirty="0" smtClean="0"/>
              <a:t>aud University.</a:t>
            </a:r>
            <a:br>
              <a:rPr lang="en-US" b="1" dirty="0" smtClean="0"/>
            </a:br>
            <a:r>
              <a:rPr lang="en-US" b="1" dirty="0" smtClean="0"/>
              <a:t>Riyadh. Saudi Arabia.</a:t>
            </a:r>
            <a:br>
              <a:rPr lang="en-US" b="1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sz="2400" b="1" dirty="0" smtClean="0"/>
              <a:t>Ridge</a:t>
            </a:r>
            <a:r>
              <a:rPr lang="en-US" sz="2400" b="1" dirty="0"/>
              <a:t>, Natasha. (2014). Education and the Reverse Gender Divide in the Gulf States: Embracing the Global, Ignoring the Local. New York, NY: Teachers College Press. 216 pp., ISBN: 978-0-8077-5561-7.</a:t>
            </a:r>
          </a:p>
          <a:p>
            <a:r>
              <a:rPr lang="en-US" sz="2400" dirty="0" err="1"/>
              <a:t>inks:</a:t>
            </a:r>
            <a:r>
              <a:rPr lang="en-US" sz="2400" u="sng" dirty="0" err="1">
                <a:hlinkClick r:id="rId2"/>
              </a:rPr>
              <a:t>preserve.lehigh.edu</a:t>
            </a:r>
            <a:r>
              <a:rPr lang="en-US" sz="2400" u="sng" dirty="0">
                <a:hlinkClick r:id="rId2"/>
              </a:rPr>
              <a:t>/</a:t>
            </a:r>
            <a:r>
              <a:rPr lang="en-US" sz="2400" u="sng" dirty="0" err="1">
                <a:hlinkClick r:id="rId2"/>
              </a:rPr>
              <a:t>cgi</a:t>
            </a:r>
            <a:r>
              <a:rPr lang="en-US" sz="2400" u="sng" dirty="0">
                <a:hlinkClick r:id="rId2"/>
              </a:rPr>
              <a:t>/</a:t>
            </a:r>
            <a:r>
              <a:rPr lang="en-US" sz="2400" u="sng" dirty="0" err="1">
                <a:hlinkClick r:id="rId2"/>
              </a:rPr>
              <a:t>viewcontent.cgi?article</a:t>
            </a:r>
            <a:r>
              <a:rPr lang="en-US" sz="2400" u="sng" dirty="0">
                <a:hlinkClick r:id="rId2"/>
              </a:rPr>
              <a:t>=1088&amp;context=fire</a:t>
            </a:r>
            <a:endParaRPr lang="en-US" sz="2400" dirty="0"/>
          </a:p>
          <a:p>
            <a:r>
              <a:rPr lang="en-US" sz="2400" dirty="0">
                <a:hlinkClick r:id="rId3"/>
              </a:rPr>
              <a:t>preserve.lehigh.edu/fire/vol2/iss3/3/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1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1186249"/>
            <a:ext cx="8596668" cy="1423967"/>
          </a:xfrm>
        </p:spPr>
        <p:txBody>
          <a:bodyPr>
            <a:normAutofit/>
          </a:bodyPr>
          <a:lstStyle/>
          <a:p>
            <a:pPr algn="ctr"/>
            <a:r>
              <a:rPr lang="ar-SA" sz="3200" b="1" dirty="0" smtClean="0"/>
              <a:t>بحوث  حديثة باللغة العربية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550" y="1791731"/>
            <a:ext cx="4185623" cy="945120"/>
          </a:xfrm>
        </p:spPr>
        <p:txBody>
          <a:bodyPr/>
          <a:lstStyle/>
          <a:p>
            <a:pPr algn="ctr"/>
            <a:r>
              <a:rPr lang="ar-SA" dirty="0" smtClean="0"/>
              <a:t>2015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551" y="2967828"/>
            <a:ext cx="4185623" cy="33041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r-SA" sz="2400" b="1" dirty="0"/>
              <a:t>بحث : المنهج الخفي وعلاقته بعملية التطبيع الاجتماعي لدى طالبات المرحلة </a:t>
            </a:r>
            <a:r>
              <a:rPr lang="ar-SA" sz="2400" b="1" dirty="0" err="1"/>
              <a:t>الابتدائية</a:t>
            </a:r>
            <a:r>
              <a:rPr lang="ar-SA" sz="2400" b="1" dirty="0"/>
              <a:t> في مدينة الرياض: دراسة </a:t>
            </a:r>
            <a:r>
              <a:rPr lang="ar-SA" sz="2400" b="1" dirty="0" err="1"/>
              <a:t>أثنوجرافية</a:t>
            </a:r>
            <a:endParaRPr lang="en-US" sz="2400" b="1" dirty="0"/>
          </a:p>
          <a:p>
            <a:pPr marL="0" indent="0" algn="ctr">
              <a:buNone/>
            </a:pPr>
            <a:r>
              <a:rPr lang="ar-SA" sz="2400" b="1" dirty="0"/>
              <a:t>الباحث : </a:t>
            </a:r>
            <a:r>
              <a:rPr lang="ar-SA" sz="2400" b="1" dirty="0" err="1"/>
              <a:t>الأستاذة</a:t>
            </a:r>
            <a:r>
              <a:rPr lang="ar-SA" sz="2400" b="1" dirty="0"/>
              <a:t> </a:t>
            </a:r>
            <a:r>
              <a:rPr lang="ar-SA" sz="2400" b="1" dirty="0" err="1"/>
              <a:t>أمل</a:t>
            </a:r>
            <a:r>
              <a:rPr lang="ar-SA" sz="2400" b="1" dirty="0"/>
              <a:t> البسام - </a:t>
            </a:r>
            <a:r>
              <a:rPr lang="ar-SA" sz="2400" b="1" dirty="0" err="1"/>
              <a:t>أ.د</a:t>
            </a:r>
            <a:r>
              <a:rPr lang="ar-SA" sz="2400" b="1" dirty="0"/>
              <a:t>. فوزية البكر</a:t>
            </a:r>
            <a:endParaRPr lang="en-US" sz="24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1791730"/>
            <a:ext cx="4185618" cy="945515"/>
          </a:xfrm>
        </p:spPr>
        <p:txBody>
          <a:bodyPr/>
          <a:lstStyle/>
          <a:p>
            <a:pPr algn="ctr"/>
            <a:r>
              <a:rPr lang="ar-SA" dirty="0" smtClean="0"/>
              <a:t>النشر مع طالبات الدراسات العليا</a:t>
            </a:r>
            <a:endParaRPr lang="en-US" dirty="0"/>
          </a:p>
        </p:txBody>
      </p:sp>
      <p:pic>
        <p:nvPicPr>
          <p:cNvPr id="7" name="Content Placeholder 6" descr="http://library.abegs.org/journal/static/images/journal_issues_img.jpg"/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335" y="2736850"/>
            <a:ext cx="3398108" cy="3305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07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ما الجديد 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7525"/>
            <a:ext cx="8596668" cy="4533838"/>
          </a:xfrm>
        </p:spPr>
        <p:txBody>
          <a:bodyPr/>
          <a:lstStyle/>
          <a:p>
            <a:pPr marL="0" indent="0" algn="r">
              <a:buNone/>
            </a:pPr>
            <a:endParaRPr lang="ar-SA" dirty="0" smtClean="0"/>
          </a:p>
          <a:p>
            <a:pPr marL="0" indent="0" algn="r">
              <a:buNone/>
            </a:pPr>
            <a:r>
              <a:rPr lang="ar-SA" dirty="0" smtClean="0"/>
              <a:t> </a:t>
            </a:r>
            <a:r>
              <a:rPr lang="ar-SA" sz="3200" dirty="0" smtClean="0"/>
              <a:t>بعد التفرغ الأخير لفصل دراسي في العام 2014 </a:t>
            </a:r>
          </a:p>
          <a:p>
            <a:pPr marL="0" indent="0" algn="r">
              <a:buNone/>
            </a:pPr>
            <a:endParaRPr lang="ar-SA" sz="3200" dirty="0"/>
          </a:p>
          <a:p>
            <a:pPr marL="0" indent="0" algn="r">
              <a:buNone/>
            </a:pPr>
            <a:r>
              <a:rPr lang="ar-SA" sz="3200" dirty="0" smtClean="0"/>
              <a:t>ظهرت فكرة كتاب : </a:t>
            </a:r>
          </a:p>
          <a:p>
            <a:pPr marL="0" indent="0" algn="r">
              <a:buNone/>
            </a:pPr>
            <a:endParaRPr lang="ar-SA" sz="3200" dirty="0"/>
          </a:p>
          <a:p>
            <a:pPr marL="0" indent="0" algn="r">
              <a:buNone/>
            </a:pPr>
            <a:r>
              <a:rPr lang="ar-SA" sz="3200" dirty="0" smtClean="0"/>
              <a:t>اجتماعيات التربية في القرن الواحد والعشرين: صراع الديمقراطية وحقوق الأنسان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9426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المشروع الثاني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08671"/>
            <a:ext cx="8596668" cy="4632692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ar-SA" sz="2800" dirty="0" smtClean="0"/>
              <a:t>التفكير بالبحوث البينية </a:t>
            </a:r>
          </a:p>
          <a:p>
            <a:pPr algn="r"/>
            <a:endParaRPr lang="ar-SA" sz="2800" dirty="0"/>
          </a:p>
          <a:p>
            <a:pPr marL="0" indent="0" algn="r">
              <a:buNone/>
            </a:pPr>
            <a:r>
              <a:rPr lang="ar-SA" sz="2800" dirty="0" smtClean="0"/>
              <a:t> بحث النشاط البدني ؟؟ </a:t>
            </a:r>
          </a:p>
          <a:p>
            <a:pPr algn="r"/>
            <a:endParaRPr lang="ar-SA" sz="2800" dirty="0"/>
          </a:p>
          <a:p>
            <a:pPr marL="0" indent="0" algn="r">
              <a:buNone/>
            </a:pPr>
            <a:r>
              <a:rPr lang="ar-SA" sz="2800" dirty="0" smtClean="0"/>
              <a:t>ارتفاع معدلات الإصابة بالسكري في المملكة الي 28% </a:t>
            </a:r>
          </a:p>
          <a:p>
            <a:pPr marL="0" indent="0" algn="r">
              <a:buNone/>
            </a:pPr>
            <a:r>
              <a:rPr lang="ar-SA" sz="2800" dirty="0" smtClean="0"/>
              <a:t>وارتفاع معدلات السمنة </a:t>
            </a:r>
          </a:p>
          <a:p>
            <a:pPr algn="r"/>
            <a:endParaRPr lang="ar-SA" sz="2800" dirty="0"/>
          </a:p>
          <a:p>
            <a:pPr marL="0" indent="0" algn="r">
              <a:buNone/>
            </a:pPr>
            <a:r>
              <a:rPr lang="ar-SA" sz="2800" dirty="0" smtClean="0"/>
              <a:t>ورؤية المملكة لتحويل أكثر من 30% من المجتمع الي مجتمع نشط 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428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 ماذا نأكل وماذا يأكل أطفالنا في المدارس؟</a:t>
            </a:r>
            <a:endParaRPr lang="en-US" dirty="0"/>
          </a:p>
        </p:txBody>
      </p:sp>
      <p:pic>
        <p:nvPicPr>
          <p:cNvPr id="4" name="Content Placeholder 3" descr="http://s3.amazonaws.com/sugarstacks/cola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735" y="1473200"/>
            <a:ext cx="6932141" cy="44951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276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ماذا يستهلك أطفالنا من مشروبات؟</a:t>
            </a:r>
            <a:endParaRPr lang="en-US" dirty="0"/>
          </a:p>
        </p:txBody>
      </p:sp>
      <p:pic>
        <p:nvPicPr>
          <p:cNvPr id="4" name="Content Placeholder 3" descr="http://s3.amazonaws.com/sugarstacks/mtdew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714" y="1930399"/>
            <a:ext cx="5745891" cy="43591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956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ماذا تستهلك طالبات الجامعة ؟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45741"/>
            <a:ext cx="8596668" cy="4595622"/>
          </a:xfrm>
        </p:spPr>
        <p:txBody>
          <a:bodyPr>
            <a:normAutofit/>
          </a:bodyPr>
          <a:lstStyle/>
          <a:p>
            <a:r>
              <a:rPr lang="en-US" sz="3600" b="1" dirty="0"/>
              <a:t>Starbucks' new Frappuccino contain 'as much sugar as a liter of Coke: 26 pieces of sugar </a:t>
            </a:r>
          </a:p>
          <a:p>
            <a:r>
              <a:rPr lang="en-US" sz="3600" dirty="0"/>
              <a:t>Cinnamon </a:t>
            </a:r>
            <a:r>
              <a:rPr lang="en-US" sz="3600" dirty="0" smtClean="0"/>
              <a:t>Roll </a:t>
            </a:r>
            <a:r>
              <a:rPr lang="en-US" sz="3600" dirty="0"/>
              <a:t>of  Starbucks contains an enormous 102g of sugar (20 teaspoons),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92417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بحث السكر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82811"/>
            <a:ext cx="8596668" cy="455855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2800" dirty="0" smtClean="0"/>
              <a:t>فكرة الدراسة ؟</a:t>
            </a:r>
          </a:p>
          <a:p>
            <a:pPr marL="0" indent="0" algn="r">
              <a:buNone/>
            </a:pPr>
            <a:r>
              <a:rPr lang="ar-SA" sz="2800" dirty="0" smtClean="0"/>
              <a:t>ماذا تحتاج ؟</a:t>
            </a:r>
          </a:p>
          <a:p>
            <a:pPr marL="0" indent="0" algn="r">
              <a:buNone/>
            </a:pPr>
            <a:r>
              <a:rPr lang="ar-SA" sz="2800" dirty="0" smtClean="0"/>
              <a:t>وجود المدارس كمجتمعات مثالية للدراسة والبحث العلمي </a:t>
            </a:r>
          </a:p>
          <a:p>
            <a:pPr marL="0" indent="0" algn="r">
              <a:buNone/>
            </a:pPr>
            <a:r>
              <a:rPr lang="ar-SA" sz="2800" dirty="0" smtClean="0"/>
              <a:t>الاستعانة بباحثات وباحثين من كليات العلوم والطب </a:t>
            </a:r>
          </a:p>
          <a:p>
            <a:pPr marL="0" indent="0" algn="r">
              <a:buNone/>
            </a:pPr>
            <a:r>
              <a:rPr lang="ar-SA" sz="2800" dirty="0"/>
              <a:t> </a:t>
            </a:r>
            <a:r>
              <a:rPr lang="ar-SA" sz="2800" dirty="0" smtClean="0"/>
              <a:t>من قسم اللغة العربية</a:t>
            </a:r>
          </a:p>
          <a:p>
            <a:pPr marL="0" indent="0" algn="r">
              <a:buNone/>
            </a:pPr>
            <a:r>
              <a:rPr lang="ar-SA" sz="2800" dirty="0" smtClean="0"/>
              <a:t>ومن كلية التربية  بأقسامها المختلفة </a:t>
            </a:r>
          </a:p>
          <a:p>
            <a:pPr marL="0" indent="0" algn="r">
              <a:buNone/>
            </a:pPr>
            <a:r>
              <a:rPr lang="ar-SA" sz="2800" dirty="0" smtClean="0"/>
              <a:t>يمكن أن تنشر عشرات من البحوث عبر هذا المشروع ( الحلم 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7692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 smtClean="0"/>
              <a:t>سنتحدث في هذا اللقاء عن النقاط التالية: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56951"/>
            <a:ext cx="8596668" cy="4484411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ar-SA" sz="2800" dirty="0" smtClean="0"/>
              <a:t> بدايات البحث العلمي ومحاولات النشر باللغة العربية</a:t>
            </a:r>
          </a:p>
          <a:p>
            <a:pPr marL="0" indent="0" algn="r">
              <a:buNone/>
            </a:pPr>
            <a:r>
              <a:rPr lang="ar-SA" sz="2800" dirty="0" smtClean="0"/>
              <a:t> تأليف الكتب الأكاديمية </a:t>
            </a:r>
          </a:p>
          <a:p>
            <a:pPr marL="0" indent="0" algn="r">
              <a:buNone/>
            </a:pPr>
            <a:r>
              <a:rPr lang="ar-SA" sz="2800" dirty="0" smtClean="0"/>
              <a:t>دور التفرغ العلمي في مجال التأليف او البحث العلمي </a:t>
            </a:r>
          </a:p>
          <a:p>
            <a:pPr marL="0" indent="0" algn="r">
              <a:buNone/>
            </a:pPr>
            <a:r>
              <a:rPr lang="ar-SA" sz="2800" dirty="0" smtClean="0"/>
              <a:t>  دور المؤتمرات العلمية في تحقيق النشر وعضوية الجمعيات في مجال التخصص.</a:t>
            </a:r>
          </a:p>
          <a:p>
            <a:pPr marL="0" indent="0" algn="r">
              <a:buNone/>
            </a:pPr>
            <a:r>
              <a:rPr lang="ar-SA" sz="2800" dirty="0" smtClean="0"/>
              <a:t>البحوث والنشر باللغة الإنجليزية للباحثين في التخصصات الإنسانية </a:t>
            </a:r>
            <a:endParaRPr lang="en-US" sz="2800" dirty="0" smtClean="0"/>
          </a:p>
          <a:p>
            <a:pPr marL="0" indent="0" algn="r">
              <a:buNone/>
            </a:pPr>
            <a:r>
              <a:rPr lang="ar-SA" sz="2800" dirty="0" smtClean="0"/>
              <a:t>آخر المشاريع:</a:t>
            </a:r>
          </a:p>
          <a:p>
            <a:pPr marL="0" indent="0" algn="r">
              <a:buNone/>
            </a:pPr>
            <a:r>
              <a:rPr lang="ar-SA" sz="2800" dirty="0"/>
              <a:t> </a:t>
            </a:r>
            <a:r>
              <a:rPr lang="ar-SA" sz="2800" dirty="0" smtClean="0"/>
              <a:t>تأليف كتاب. </a:t>
            </a:r>
          </a:p>
          <a:p>
            <a:pPr marL="0" indent="0" algn="r">
              <a:buNone/>
            </a:pPr>
            <a:r>
              <a:rPr lang="ar-SA" sz="2800" dirty="0" smtClean="0"/>
              <a:t>البحوث البينية.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854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6141"/>
          </a:xfrm>
        </p:spPr>
        <p:txBody>
          <a:bodyPr>
            <a:normAutofit fontScale="90000"/>
          </a:bodyPr>
          <a:lstStyle/>
          <a:p>
            <a:pPr algn="r"/>
            <a:r>
              <a:rPr lang="ar-SA" dirty="0" smtClean="0"/>
              <a:t>البحوث العلمية والنشر في الكليات الإنسانية</a:t>
            </a:r>
            <a:br>
              <a:rPr lang="ar-SA" dirty="0" smtClean="0"/>
            </a:br>
            <a:r>
              <a:rPr lang="ar-SA" dirty="0"/>
              <a:t/>
            </a:r>
            <a:br>
              <a:rPr lang="ar-SA" dirty="0"/>
            </a:br>
            <a:r>
              <a:rPr lang="ar-SA" dirty="0" smtClean="0"/>
              <a:t>البدايات :</a:t>
            </a:r>
            <a:br>
              <a:rPr lang="ar-SA" dirty="0" smtClean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>كيف نختار موضوع البحث ؟</a:t>
            </a:r>
            <a:br>
              <a:rPr lang="ar-SA" dirty="0" smtClean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>كيف نقوم به ؟</a:t>
            </a:r>
            <a:br>
              <a:rPr lang="ar-SA" dirty="0" smtClean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>وأين ننشره ؟</a:t>
            </a:r>
            <a:br>
              <a:rPr lang="ar-SA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44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4422"/>
          </a:xfrm>
        </p:spPr>
        <p:txBody>
          <a:bodyPr/>
          <a:lstStyle/>
          <a:p>
            <a:pPr algn="ctr"/>
            <a:r>
              <a:rPr lang="ar-SA" dirty="0" smtClean="0"/>
              <a:t>تجربة تأليف كتاب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45043"/>
            <a:ext cx="8596668" cy="531524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3200" dirty="0" smtClean="0"/>
              <a:t>كيف أصل الي فكرة ما أرى انها تستحق البحث  ؟</a:t>
            </a:r>
          </a:p>
          <a:p>
            <a:pPr marL="0" indent="0" algn="r">
              <a:buNone/>
            </a:pPr>
            <a:r>
              <a:rPr lang="ar-SA" sz="3200" dirty="0" smtClean="0"/>
              <a:t> كيف يساعد  التفرغ العلمي على التأليف والنشر؟ </a:t>
            </a:r>
            <a:endParaRPr lang="ar-SA" sz="3200" dirty="0"/>
          </a:p>
          <a:p>
            <a:pPr marL="0" indent="0" algn="r">
              <a:buNone/>
            </a:pPr>
            <a:r>
              <a:rPr lang="ar-SA" sz="3200" dirty="0" smtClean="0"/>
              <a:t>كم سيستغرق تأليف الكتاب ؟</a:t>
            </a:r>
          </a:p>
          <a:p>
            <a:pPr marL="0" indent="0" algn="r">
              <a:buNone/>
            </a:pPr>
            <a:r>
              <a:rPr lang="ar-SA" sz="3200" dirty="0" smtClean="0"/>
              <a:t>ما حجم التكلفة المادية ؟ </a:t>
            </a:r>
          </a:p>
          <a:p>
            <a:pPr marL="0" indent="0" algn="r">
              <a:buNone/>
            </a:pPr>
            <a:r>
              <a:rPr lang="ar-SA" sz="3200" dirty="0" smtClean="0"/>
              <a:t>هل سيكون له عائد يعوض ساعات العمل وسنوات البحث ؟</a:t>
            </a:r>
          </a:p>
          <a:p>
            <a:pPr marL="0" indent="0" algn="r">
              <a:buNone/>
            </a:pPr>
            <a:r>
              <a:rPr lang="ar-SA" sz="3200" dirty="0" smtClean="0"/>
              <a:t>ما الحكمة المستفادة ؟            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036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0216"/>
          </a:xfrm>
        </p:spPr>
        <p:txBody>
          <a:bodyPr/>
          <a:lstStyle/>
          <a:p>
            <a:pPr algn="ctr"/>
            <a:r>
              <a:rPr lang="ar-SA" dirty="0" smtClean="0"/>
              <a:t>نماذج من المؤلفات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A" dirty="0" smtClean="0"/>
              <a:t>2011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32083" y="2736850"/>
            <a:ext cx="2473034" cy="330517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ar-SA" dirty="0" smtClean="0"/>
              <a:t>2005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906296" y="2736850"/>
            <a:ext cx="254952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8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72065"/>
          </a:xfrm>
        </p:spPr>
        <p:txBody>
          <a:bodyPr/>
          <a:lstStyle/>
          <a:p>
            <a:pPr algn="ctr"/>
            <a:r>
              <a:rPr lang="ar-SA" dirty="0" smtClean="0"/>
              <a:t>المجموعات البحثية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1665"/>
            <a:ext cx="8596668" cy="4459697"/>
          </a:xfrm>
        </p:spPr>
        <p:txBody>
          <a:bodyPr/>
          <a:lstStyle/>
          <a:p>
            <a:pPr algn="r"/>
            <a:endParaRPr lang="ar-SA" dirty="0" smtClean="0"/>
          </a:p>
          <a:p>
            <a:pPr marL="0" indent="0" algn="r">
              <a:buNone/>
            </a:pPr>
            <a:r>
              <a:rPr lang="ar-SA" sz="2800" b="1" dirty="0" smtClean="0"/>
              <a:t>دعم الجامعة للباحث </a:t>
            </a:r>
          </a:p>
          <a:p>
            <a:pPr marL="0" indent="0" algn="r">
              <a:buNone/>
            </a:pPr>
            <a:endParaRPr lang="ar-SA" sz="2800" b="1" dirty="0"/>
          </a:p>
          <a:p>
            <a:pPr marL="0" indent="0" algn="r">
              <a:buNone/>
            </a:pPr>
            <a:r>
              <a:rPr lang="ar-SA" sz="2800" b="1" dirty="0" smtClean="0"/>
              <a:t>أدارة المجموعات البحثية</a:t>
            </a:r>
            <a:r>
              <a:rPr lang="ar-SA" sz="2800" b="1" dirty="0"/>
              <a:t> </a:t>
            </a:r>
            <a:r>
              <a:rPr lang="ar-SA" sz="2800" b="1" dirty="0" smtClean="0"/>
              <a:t> </a:t>
            </a:r>
          </a:p>
          <a:p>
            <a:pPr marL="0" indent="0" algn="r">
              <a:buNone/>
            </a:pPr>
            <a:endParaRPr lang="ar-SA" sz="2800" b="1" dirty="0"/>
          </a:p>
          <a:p>
            <a:pPr marL="0" indent="0" algn="r">
              <a:buNone/>
            </a:pPr>
            <a:r>
              <a:rPr lang="ar-SA" sz="2800" b="1" dirty="0" smtClean="0"/>
              <a:t>فوائدها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6713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المؤتمرات العلمية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46887"/>
            <a:ext cx="8596668" cy="469447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ar-SA" sz="2800" dirty="0" smtClean="0"/>
          </a:p>
          <a:p>
            <a:pPr marL="0" indent="0" algn="r">
              <a:buNone/>
            </a:pPr>
            <a:r>
              <a:rPr lang="ar-SA" sz="2800" dirty="0" smtClean="0"/>
              <a:t>دور اللغة الإنجليزية</a:t>
            </a:r>
          </a:p>
          <a:p>
            <a:pPr marL="0" indent="0" algn="r">
              <a:buNone/>
            </a:pPr>
            <a:r>
              <a:rPr lang="ar-SA" sz="2800" dirty="0" smtClean="0"/>
              <a:t>محاولة الانضمام للجمعيات العلمية في حقل التخصص</a:t>
            </a:r>
          </a:p>
          <a:p>
            <a:pPr marL="0" indent="0" algn="r">
              <a:buNone/>
            </a:pPr>
            <a:r>
              <a:rPr lang="ar-SA" sz="2800" dirty="0" smtClean="0"/>
              <a:t>محاولة الانضمام للجمعيات الفرعية</a:t>
            </a:r>
          </a:p>
          <a:p>
            <a:pPr marL="0" indent="0" algn="r">
              <a:buNone/>
            </a:pPr>
            <a:r>
              <a:rPr lang="ar-SA" sz="2800" dirty="0" smtClean="0"/>
              <a:t>تطلب المؤتمرات دائما من أعضائها التوصية بمحكمين( </a:t>
            </a:r>
            <a:r>
              <a:rPr lang="ar-SA" sz="2800" dirty="0" err="1" smtClean="0"/>
              <a:t>ريفيورز</a:t>
            </a:r>
            <a:r>
              <a:rPr lang="ar-SA" sz="2800" dirty="0" smtClean="0"/>
              <a:t> ) وكذلك أدارة الجلسات أو عضوية الجمعيات الفرعية</a:t>
            </a:r>
            <a:endParaRPr lang="ar-SA" sz="2800" dirty="0"/>
          </a:p>
          <a:p>
            <a:pPr marL="0" indent="0" algn="r">
              <a:buNone/>
            </a:pPr>
            <a:r>
              <a:rPr lang="ar-SA" sz="2800" dirty="0" smtClean="0"/>
              <a:t>و ممكن التقديم على المجلات العلمية للفوز بعضويتها.</a:t>
            </a:r>
          </a:p>
        </p:txBody>
      </p:sp>
    </p:spTree>
    <p:extLst>
      <p:ext uri="{BB962C8B-B14F-4D97-AF65-F5344CB8AC3E}">
        <p14:creationId xmlns:p14="http://schemas.microsoft.com/office/powerpoint/2010/main" val="282466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ar-SA" dirty="0"/>
              <a:t>المرحلة الثالثة: النشر باللغة الإنجليزية</a:t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1665"/>
            <a:ext cx="8596668" cy="4459697"/>
          </a:xfrm>
        </p:spPr>
        <p:txBody>
          <a:bodyPr>
            <a:normAutofit fontScale="92500" lnSpcReduction="20000"/>
          </a:bodyPr>
          <a:lstStyle/>
          <a:p>
            <a:pPr algn="r"/>
            <a:endParaRPr lang="ar-SA" dirty="0" smtClean="0"/>
          </a:p>
          <a:p>
            <a:pPr marL="0" indent="0" algn="r">
              <a:buNone/>
            </a:pPr>
            <a:r>
              <a:rPr lang="ar-SA" sz="3600" dirty="0"/>
              <a:t>كيف يمكن النشر باللغة </a:t>
            </a:r>
            <a:r>
              <a:rPr lang="ar-SA" sz="3600" dirty="0" smtClean="0"/>
              <a:t>الإنجليزية لمن لم يدرس بها او يكتب ؟</a:t>
            </a:r>
          </a:p>
          <a:p>
            <a:pPr marL="0" indent="0" algn="r">
              <a:buNone/>
            </a:pPr>
            <a:endParaRPr lang="ar-SA" sz="3600" dirty="0" smtClean="0"/>
          </a:p>
          <a:p>
            <a:pPr marL="0" indent="0" algn="r">
              <a:buNone/>
            </a:pPr>
            <a:r>
              <a:rPr lang="ar-SA" sz="3600" dirty="0" smtClean="0"/>
              <a:t>التنوع في النشر بين البحث وفصل في كتاب او مراجعة كتاب الخ  </a:t>
            </a:r>
            <a:r>
              <a:rPr lang="ar-SA" sz="3600" dirty="0"/>
              <a:t/>
            </a:r>
            <a:br>
              <a:rPr lang="ar-SA" sz="3600" dirty="0"/>
            </a:br>
            <a:endParaRPr lang="ar-SA" sz="3600" dirty="0" smtClean="0"/>
          </a:p>
          <a:p>
            <a:pPr marL="0" indent="0" algn="r">
              <a:buNone/>
            </a:pPr>
            <a:r>
              <a:rPr lang="ar-SA" sz="3600" dirty="0" smtClean="0"/>
              <a:t>صعوبات </a:t>
            </a:r>
            <a:r>
              <a:rPr lang="ar-SA" sz="3600" dirty="0"/>
              <a:t>النشر باللغة الإنجليزية في الكليات الإنسانية </a:t>
            </a:r>
            <a:br>
              <a:rPr lang="ar-SA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7476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048" y="605481"/>
            <a:ext cx="8596668" cy="1930400"/>
          </a:xfrm>
        </p:spPr>
        <p:txBody>
          <a:bodyPr>
            <a:normAutofit fontScale="90000"/>
          </a:bodyPr>
          <a:lstStyle/>
          <a:p>
            <a:r>
              <a:rPr lang="en-US" dirty="0"/>
              <a:t>Relationship between Physical Activities of Women and the Prevalence of Some Common Diseases: Empirical Evidence from Saudi Arabia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756" y="2743199"/>
            <a:ext cx="8596668" cy="4499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Advances </a:t>
            </a:r>
            <a:r>
              <a:rPr lang="en-US" sz="2400" dirty="0"/>
              <a:t>in Physical Education, 2016, 6, 67-75 Published Online May 2016 in </a:t>
            </a:r>
            <a:r>
              <a:rPr lang="en-US" sz="2400" dirty="0" err="1"/>
              <a:t>SciRes</a:t>
            </a:r>
            <a:r>
              <a:rPr lang="en-US" sz="2400" dirty="0"/>
              <a:t>. http://www.scirp.org/journal/ape http://dx.doi.org/10.4236/ape.2016.62008</a:t>
            </a:r>
            <a:endParaRPr lang="ar-SA" sz="2400" dirty="0"/>
          </a:p>
          <a:p>
            <a:pPr marL="0" indent="0">
              <a:buNone/>
            </a:pPr>
            <a:r>
              <a:rPr lang="en-US" sz="2400" dirty="0" err="1" smtClean="0"/>
              <a:t>Fawziah</a:t>
            </a:r>
            <a:r>
              <a:rPr lang="en-US" sz="2400" dirty="0" smtClean="0"/>
              <a:t> </a:t>
            </a:r>
            <a:r>
              <a:rPr lang="en-US" sz="2400" dirty="0"/>
              <a:t>Al-Bakr1, Ahmed Al-Haramlah2, </a:t>
            </a:r>
            <a:r>
              <a:rPr lang="en-US" sz="2400" dirty="0" err="1"/>
              <a:t>Haniah</a:t>
            </a:r>
            <a:r>
              <a:rPr lang="en-US" sz="2400" dirty="0"/>
              <a:t> Merza3 1 </a:t>
            </a:r>
            <a:endParaRPr lang="ar-SA" sz="2400" dirty="0" smtClean="0"/>
          </a:p>
          <a:p>
            <a:pPr marL="0" indent="0">
              <a:buNone/>
            </a:pPr>
            <a:r>
              <a:rPr lang="en-US" sz="2400" dirty="0" smtClean="0"/>
              <a:t>Keywords </a:t>
            </a:r>
            <a:r>
              <a:rPr lang="en-US" sz="2400" dirty="0"/>
              <a:t>Physical Activity, Common Diseases, Saudi Women, Socio-Demographic Variable</a:t>
            </a:r>
          </a:p>
        </p:txBody>
      </p:sp>
    </p:spTree>
    <p:extLst>
      <p:ext uri="{BB962C8B-B14F-4D97-AF65-F5344CB8AC3E}">
        <p14:creationId xmlns:p14="http://schemas.microsoft.com/office/powerpoint/2010/main" val="397137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509</TotalTime>
  <Words>563</Words>
  <Application>Microsoft Office PowerPoint</Application>
  <PresentationFormat>Widescreen</PresentationFormat>
  <Paragraphs>101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Tahoma</vt:lpstr>
      <vt:lpstr>Trebuchet MS</vt:lpstr>
      <vt:lpstr>Wingdings 3</vt:lpstr>
      <vt:lpstr>Facet</vt:lpstr>
      <vt:lpstr>ساعة معرفة ( رحلتي مع البحث العلمي والتأليف)</vt:lpstr>
      <vt:lpstr>سنتحدث في هذا اللقاء عن النقاط التالية:</vt:lpstr>
      <vt:lpstr>البحوث العلمية والنشر في الكليات الإنسانية  البدايات :  كيف نختار موضوع البحث ؟  كيف نقوم به ؟  وأين ننشره ؟ </vt:lpstr>
      <vt:lpstr>تجربة تأليف كتاب </vt:lpstr>
      <vt:lpstr>نماذج من المؤلفات </vt:lpstr>
      <vt:lpstr>المجموعات البحثية</vt:lpstr>
      <vt:lpstr>المؤتمرات العلمية</vt:lpstr>
      <vt:lpstr>المرحلة الثالثة: النشر باللغة الإنجليزية  </vt:lpstr>
      <vt:lpstr>Relationship between Physical Activities of Women and the Prevalence of Some Common Diseases: Empirical Evidence from Saudi Arabia</vt:lpstr>
      <vt:lpstr>The elusiveness of teacher quality: A comparative analysis of teacher certification and student achievement in Gulf Cooperation Council (GCC) countries </vt:lpstr>
      <vt:lpstr>BOOK REVIEW: Fawziah Al-Bakr College of Education. King Saud University. Riyadh. Saudi Arabia.  </vt:lpstr>
      <vt:lpstr>بحوث  حديثة باللغة العربية</vt:lpstr>
      <vt:lpstr>ما الجديد ؟</vt:lpstr>
      <vt:lpstr>المشروع الثاني </vt:lpstr>
      <vt:lpstr> ماذا نأكل وماذا يأكل أطفالنا في المدارس؟</vt:lpstr>
      <vt:lpstr>ماذا يستهلك أطفالنا من مشروبات؟</vt:lpstr>
      <vt:lpstr>ماذا تستهلك طالبات الجامعة ؟ </vt:lpstr>
      <vt:lpstr>بحث السكر </vt:lpstr>
    </vt:vector>
  </TitlesOfParts>
  <Company>Boston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ساعة معرفة ( رحلتي مع البحث العلمي والتأليف)</dc:title>
  <dc:creator>Fawz</dc:creator>
  <cp:lastModifiedBy>Fawz</cp:lastModifiedBy>
  <cp:revision>35</cp:revision>
  <dcterms:created xsi:type="dcterms:W3CDTF">2016-12-11T05:59:47Z</dcterms:created>
  <dcterms:modified xsi:type="dcterms:W3CDTF">2016-12-13T18:03:10Z</dcterms:modified>
</cp:coreProperties>
</file>